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1" r:id="rId2"/>
    <p:sldId id="415" r:id="rId3"/>
    <p:sldId id="425" r:id="rId4"/>
    <p:sldId id="414" r:id="rId5"/>
    <p:sldId id="428" r:id="rId6"/>
    <p:sldId id="426" r:id="rId7"/>
    <p:sldId id="418" r:id="rId8"/>
    <p:sldId id="408" r:id="rId9"/>
    <p:sldId id="410" r:id="rId10"/>
    <p:sldId id="419" r:id="rId11"/>
    <p:sldId id="420" r:id="rId12"/>
    <p:sldId id="257" r:id="rId13"/>
    <p:sldId id="423" r:id="rId14"/>
    <p:sldId id="424" r:id="rId15"/>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31E69-3979-417F-9146-FCDBC5A10E81}" v="3" dt="2020-07-03T10:46:46.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4660"/>
  </p:normalViewPr>
  <p:slideViewPr>
    <p:cSldViewPr snapToGrid="0" snapToObjects="1">
      <p:cViewPr varScale="1">
        <p:scale>
          <a:sx n="81" d="100"/>
          <a:sy n="81" d="100"/>
        </p:scale>
        <p:origin x="1934"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Eftekhari Milani" userId="3c4381b8-8457-4cb6-8b4e-77147de0e54e" providerId="ADAL" clId="{CC978EE3-B3FB-43D0-973A-687827B39B00}"/>
    <pc:docChg chg="undo custSel addSld delSld modSld sldOrd">
      <pc:chgData name="Ali Eftekhari Milani" userId="3c4381b8-8457-4cb6-8b4e-77147de0e54e" providerId="ADAL" clId="{CC978EE3-B3FB-43D0-973A-687827B39B00}" dt="2020-07-01T14:35:08.492" v="2487" actId="113"/>
      <pc:docMkLst>
        <pc:docMk/>
      </pc:docMkLst>
      <pc:sldChg chg="del">
        <pc:chgData name="Ali Eftekhari Milani" userId="3c4381b8-8457-4cb6-8b4e-77147de0e54e" providerId="ADAL" clId="{CC978EE3-B3FB-43D0-973A-687827B39B00}" dt="2020-06-22T18:54:56.259" v="102" actId="2696"/>
        <pc:sldMkLst>
          <pc:docMk/>
          <pc:sldMk cId="498270832" sldId="256"/>
        </pc:sldMkLst>
      </pc:sldChg>
      <pc:sldChg chg="modSp mod">
        <pc:chgData name="Ali Eftekhari Milani" userId="3c4381b8-8457-4cb6-8b4e-77147de0e54e" providerId="ADAL" clId="{CC978EE3-B3FB-43D0-973A-687827B39B00}" dt="2020-07-01T14:29:43.638" v="2305" actId="20577"/>
        <pc:sldMkLst>
          <pc:docMk/>
          <pc:sldMk cId="3383649683" sldId="257"/>
        </pc:sldMkLst>
        <pc:spChg chg="mod">
          <ac:chgData name="Ali Eftekhari Milani" userId="3c4381b8-8457-4cb6-8b4e-77147de0e54e" providerId="ADAL" clId="{CC978EE3-B3FB-43D0-973A-687827B39B00}" dt="2020-07-01T13:43:35.752" v="974" actId="20577"/>
          <ac:spMkLst>
            <pc:docMk/>
            <pc:sldMk cId="3383649683" sldId="257"/>
            <ac:spMk id="2" creationId="{00000000-0000-0000-0000-000000000000}"/>
          </ac:spMkLst>
        </pc:spChg>
        <pc:spChg chg="mod">
          <ac:chgData name="Ali Eftekhari Milani" userId="3c4381b8-8457-4cb6-8b4e-77147de0e54e" providerId="ADAL" clId="{CC978EE3-B3FB-43D0-973A-687827B39B00}" dt="2020-07-01T14:29:43.638" v="2305" actId="20577"/>
          <ac:spMkLst>
            <pc:docMk/>
            <pc:sldMk cId="3383649683" sldId="257"/>
            <ac:spMk id="3" creationId="{00000000-0000-0000-0000-000000000000}"/>
          </ac:spMkLst>
        </pc:spChg>
      </pc:sldChg>
      <pc:sldChg chg="del">
        <pc:chgData name="Ali Eftekhari Milani" userId="3c4381b8-8457-4cb6-8b4e-77147de0e54e" providerId="ADAL" clId="{CC978EE3-B3FB-43D0-973A-687827B39B00}" dt="2020-06-22T18:54:56.259" v="102" actId="2696"/>
        <pc:sldMkLst>
          <pc:docMk/>
          <pc:sldMk cId="1659495821" sldId="260"/>
        </pc:sldMkLst>
      </pc:sldChg>
      <pc:sldChg chg="modSp mod">
        <pc:chgData name="Ali Eftekhari Milani" userId="3c4381b8-8457-4cb6-8b4e-77147de0e54e" providerId="ADAL" clId="{CC978EE3-B3FB-43D0-973A-687827B39B00}" dt="2020-06-22T18:19:51.987" v="101" actId="20577"/>
        <pc:sldMkLst>
          <pc:docMk/>
          <pc:sldMk cId="1751112552" sldId="261"/>
        </pc:sldMkLst>
        <pc:spChg chg="mod">
          <ac:chgData name="Ali Eftekhari Milani" userId="3c4381b8-8457-4cb6-8b4e-77147de0e54e" providerId="ADAL" clId="{CC978EE3-B3FB-43D0-973A-687827B39B00}" dt="2020-06-22T18:18:05.600" v="4" actId="27636"/>
          <ac:spMkLst>
            <pc:docMk/>
            <pc:sldMk cId="1751112552" sldId="261"/>
            <ac:spMk id="132" creationId="{00000000-0000-0000-0000-000000000000}"/>
          </ac:spMkLst>
        </pc:spChg>
        <pc:spChg chg="mod">
          <ac:chgData name="Ali Eftekhari Milani" userId="3c4381b8-8457-4cb6-8b4e-77147de0e54e" providerId="ADAL" clId="{CC978EE3-B3FB-43D0-973A-687827B39B00}" dt="2020-06-22T18:19:51.987" v="101" actId="20577"/>
          <ac:spMkLst>
            <pc:docMk/>
            <pc:sldMk cId="1751112552" sldId="261"/>
            <ac:spMk id="133" creationId="{00000000-0000-0000-0000-000000000000}"/>
          </ac:spMkLst>
        </pc:spChg>
      </pc:sldChg>
      <pc:sldChg chg="modSp add mod ord">
        <pc:chgData name="Ali Eftekhari Milani" userId="3c4381b8-8457-4cb6-8b4e-77147de0e54e" providerId="ADAL" clId="{CC978EE3-B3FB-43D0-973A-687827B39B00}" dt="2020-06-22T19:01:00.280" v="126" actId="20577"/>
        <pc:sldMkLst>
          <pc:docMk/>
          <pc:sldMk cId="1225899008" sldId="419"/>
        </pc:sldMkLst>
        <pc:spChg chg="mod">
          <ac:chgData name="Ali Eftekhari Milani" userId="3c4381b8-8457-4cb6-8b4e-77147de0e54e" providerId="ADAL" clId="{CC978EE3-B3FB-43D0-973A-687827B39B00}" dt="2020-06-22T19:01:00.280" v="126" actId="20577"/>
          <ac:spMkLst>
            <pc:docMk/>
            <pc:sldMk cId="1225899008" sldId="419"/>
            <ac:spMk id="2" creationId="{FA6E666A-E030-45EC-9A83-D1DF61767A48}"/>
          </ac:spMkLst>
        </pc:spChg>
      </pc:sldChg>
      <pc:sldChg chg="addSp modSp new mod ord">
        <pc:chgData name="Ali Eftekhari Milani" userId="3c4381b8-8457-4cb6-8b4e-77147de0e54e" providerId="ADAL" clId="{CC978EE3-B3FB-43D0-973A-687827B39B00}" dt="2020-07-01T14:01:08.586" v="1562" actId="20577"/>
        <pc:sldMkLst>
          <pc:docMk/>
          <pc:sldMk cId="2255088681" sldId="420"/>
        </pc:sldMkLst>
        <pc:spChg chg="mod">
          <ac:chgData name="Ali Eftekhari Milani" userId="3c4381b8-8457-4cb6-8b4e-77147de0e54e" providerId="ADAL" clId="{CC978EE3-B3FB-43D0-973A-687827B39B00}" dt="2020-07-01T13:43:48.355" v="1005" actId="20577"/>
          <ac:spMkLst>
            <pc:docMk/>
            <pc:sldMk cId="2255088681" sldId="420"/>
            <ac:spMk id="2" creationId="{464FFC23-DC26-414C-B114-4E9EAF2B6DDB}"/>
          </ac:spMkLst>
        </pc:spChg>
        <pc:spChg chg="mod">
          <ac:chgData name="Ali Eftekhari Milani" userId="3c4381b8-8457-4cb6-8b4e-77147de0e54e" providerId="ADAL" clId="{CC978EE3-B3FB-43D0-973A-687827B39B00}" dt="2020-07-01T13:59:08.310" v="1505" actId="20577"/>
          <ac:spMkLst>
            <pc:docMk/>
            <pc:sldMk cId="2255088681" sldId="420"/>
            <ac:spMk id="3" creationId="{1ECF9418-82D4-40D6-AAE5-67B50F5014F6}"/>
          </ac:spMkLst>
        </pc:spChg>
        <pc:spChg chg="add mod">
          <ac:chgData name="Ali Eftekhari Milani" userId="3c4381b8-8457-4cb6-8b4e-77147de0e54e" providerId="ADAL" clId="{CC978EE3-B3FB-43D0-973A-687827B39B00}" dt="2020-07-01T13:59:46.792" v="1507" actId="1076"/>
          <ac:spMkLst>
            <pc:docMk/>
            <pc:sldMk cId="2255088681" sldId="420"/>
            <ac:spMk id="4" creationId="{8A63F344-478D-4174-91DC-7D0BF6C25C23}"/>
          </ac:spMkLst>
        </pc:spChg>
        <pc:spChg chg="add mod">
          <ac:chgData name="Ali Eftekhari Milani" userId="3c4381b8-8457-4cb6-8b4e-77147de0e54e" providerId="ADAL" clId="{CC978EE3-B3FB-43D0-973A-687827B39B00}" dt="2020-07-01T14:00:06.403" v="1509" actId="1076"/>
          <ac:spMkLst>
            <pc:docMk/>
            <pc:sldMk cId="2255088681" sldId="420"/>
            <ac:spMk id="5" creationId="{7BAF7F67-ACC7-447B-A439-60C88FB0925A}"/>
          </ac:spMkLst>
        </pc:spChg>
        <pc:spChg chg="add mod">
          <ac:chgData name="Ali Eftekhari Milani" userId="3c4381b8-8457-4cb6-8b4e-77147de0e54e" providerId="ADAL" clId="{CC978EE3-B3FB-43D0-973A-687827B39B00}" dt="2020-07-01T14:01:08.586" v="1562" actId="20577"/>
          <ac:spMkLst>
            <pc:docMk/>
            <pc:sldMk cId="2255088681" sldId="420"/>
            <ac:spMk id="6" creationId="{68F1DFA5-0361-4A23-98C5-8D5EF81ED47A}"/>
          </ac:spMkLst>
        </pc:spChg>
      </pc:sldChg>
      <pc:sldChg chg="addSp delSp modSp new mod ord">
        <pc:chgData name="Ali Eftekhari Milani" userId="3c4381b8-8457-4cb6-8b4e-77147de0e54e" providerId="ADAL" clId="{CC978EE3-B3FB-43D0-973A-687827B39B00}" dt="2020-07-01T14:31:46.798" v="2346" actId="1076"/>
        <pc:sldMkLst>
          <pc:docMk/>
          <pc:sldMk cId="3160621701" sldId="421"/>
        </pc:sldMkLst>
        <pc:spChg chg="mod">
          <ac:chgData name="Ali Eftekhari Milani" userId="3c4381b8-8457-4cb6-8b4e-77147de0e54e" providerId="ADAL" clId="{CC978EE3-B3FB-43D0-973A-687827B39B00}" dt="2020-07-01T14:08:54.258" v="1918" actId="20577"/>
          <ac:spMkLst>
            <pc:docMk/>
            <pc:sldMk cId="3160621701" sldId="421"/>
            <ac:spMk id="2" creationId="{A3F57660-C29C-4F34-BD43-EFB2B50EEBC2}"/>
          </ac:spMkLst>
        </pc:spChg>
        <pc:spChg chg="mod">
          <ac:chgData name="Ali Eftekhari Milani" userId="3c4381b8-8457-4cb6-8b4e-77147de0e54e" providerId="ADAL" clId="{CC978EE3-B3FB-43D0-973A-687827B39B00}" dt="2020-07-01T14:31:45.541" v="2344" actId="20577"/>
          <ac:spMkLst>
            <pc:docMk/>
            <pc:sldMk cId="3160621701" sldId="421"/>
            <ac:spMk id="3" creationId="{00AE5D08-EC1F-4A43-8CDA-61F153BC1F8B}"/>
          </ac:spMkLst>
        </pc:spChg>
        <pc:picChg chg="add mod modCrop">
          <ac:chgData name="Ali Eftekhari Milani" userId="3c4381b8-8457-4cb6-8b4e-77147de0e54e" providerId="ADAL" clId="{CC978EE3-B3FB-43D0-973A-687827B39B00}" dt="2020-07-01T14:31:45.959" v="2345" actId="1076"/>
          <ac:picMkLst>
            <pc:docMk/>
            <pc:sldMk cId="3160621701" sldId="421"/>
            <ac:picMk id="5" creationId="{743DB6E0-A8DA-4E27-9404-94AD2F84326F}"/>
          </ac:picMkLst>
        </pc:picChg>
        <pc:picChg chg="add mod modCrop">
          <ac:chgData name="Ali Eftekhari Milani" userId="3c4381b8-8457-4cb6-8b4e-77147de0e54e" providerId="ADAL" clId="{CC978EE3-B3FB-43D0-973A-687827B39B00}" dt="2020-07-01T14:31:46.798" v="2346" actId="1076"/>
          <ac:picMkLst>
            <pc:docMk/>
            <pc:sldMk cId="3160621701" sldId="421"/>
            <ac:picMk id="7" creationId="{59D1FE60-F55F-4124-8919-ACDD068EE1D8}"/>
          </ac:picMkLst>
        </pc:picChg>
        <pc:picChg chg="add del mod modCrop">
          <ac:chgData name="Ali Eftekhari Milani" userId="3c4381b8-8457-4cb6-8b4e-77147de0e54e" providerId="ADAL" clId="{CC978EE3-B3FB-43D0-973A-687827B39B00}" dt="2020-07-01T14:27:14.168" v="2208" actId="478"/>
          <ac:picMkLst>
            <pc:docMk/>
            <pc:sldMk cId="3160621701" sldId="421"/>
            <ac:picMk id="9" creationId="{ED669BDC-4AFF-4253-B6A1-CAB69328DA48}"/>
          </ac:picMkLst>
        </pc:picChg>
      </pc:sldChg>
      <pc:sldChg chg="addSp delSp modSp add mod">
        <pc:chgData name="Ali Eftekhari Milani" userId="3c4381b8-8457-4cb6-8b4e-77147de0e54e" providerId="ADAL" clId="{CC978EE3-B3FB-43D0-973A-687827B39B00}" dt="2020-07-01T14:35:08.492" v="2487" actId="113"/>
        <pc:sldMkLst>
          <pc:docMk/>
          <pc:sldMk cId="882845511" sldId="422"/>
        </pc:sldMkLst>
        <pc:spChg chg="del">
          <ac:chgData name="Ali Eftekhari Milani" userId="3c4381b8-8457-4cb6-8b4e-77147de0e54e" providerId="ADAL" clId="{CC978EE3-B3FB-43D0-973A-687827B39B00}" dt="2020-07-01T14:26:45.341" v="2202" actId="478"/>
          <ac:spMkLst>
            <pc:docMk/>
            <pc:sldMk cId="882845511" sldId="422"/>
            <ac:spMk id="3" creationId="{00AE5D08-EC1F-4A43-8CDA-61F153BC1F8B}"/>
          </ac:spMkLst>
        </pc:spChg>
        <pc:spChg chg="add del mod">
          <ac:chgData name="Ali Eftekhari Milani" userId="3c4381b8-8457-4cb6-8b4e-77147de0e54e" providerId="ADAL" clId="{CC978EE3-B3FB-43D0-973A-687827B39B00}" dt="2020-07-01T14:26:48.665" v="2203" actId="478"/>
          <ac:spMkLst>
            <pc:docMk/>
            <pc:sldMk cId="882845511" sldId="422"/>
            <ac:spMk id="6" creationId="{3FEB8A9B-076F-42D3-B919-2C88B734DA92}"/>
          </ac:spMkLst>
        </pc:spChg>
        <pc:spChg chg="add mod">
          <ac:chgData name="Ali Eftekhari Milani" userId="3c4381b8-8457-4cb6-8b4e-77147de0e54e" providerId="ADAL" clId="{CC978EE3-B3FB-43D0-973A-687827B39B00}" dt="2020-07-01T14:35:08.492" v="2487" actId="113"/>
          <ac:spMkLst>
            <pc:docMk/>
            <pc:sldMk cId="882845511" sldId="422"/>
            <ac:spMk id="8" creationId="{2AC7AB31-7938-40FA-89B7-6E40747D49D6}"/>
          </ac:spMkLst>
        </pc:spChg>
        <pc:spChg chg="add del mod">
          <ac:chgData name="Ali Eftekhari Milani" userId="3c4381b8-8457-4cb6-8b4e-77147de0e54e" providerId="ADAL" clId="{CC978EE3-B3FB-43D0-973A-687827B39B00}" dt="2020-07-01T14:34:20.001" v="2483" actId="478"/>
          <ac:spMkLst>
            <pc:docMk/>
            <pc:sldMk cId="882845511" sldId="422"/>
            <ac:spMk id="10" creationId="{91028508-4F2F-4A3D-9DD3-E60863898D1A}"/>
          </ac:spMkLst>
        </pc:spChg>
        <pc:spChg chg="add del">
          <ac:chgData name="Ali Eftekhari Milani" userId="3c4381b8-8457-4cb6-8b4e-77147de0e54e" providerId="ADAL" clId="{CC978EE3-B3FB-43D0-973A-687827B39B00}" dt="2020-07-01T14:34:13.524" v="2481" actId="11529"/>
          <ac:spMkLst>
            <pc:docMk/>
            <pc:sldMk cId="882845511" sldId="422"/>
            <ac:spMk id="11" creationId="{4975F037-CA0B-4408-B77C-3CD66228014E}"/>
          </ac:spMkLst>
        </pc:spChg>
        <pc:spChg chg="add mod">
          <ac:chgData name="Ali Eftekhari Milani" userId="3c4381b8-8457-4cb6-8b4e-77147de0e54e" providerId="ADAL" clId="{CC978EE3-B3FB-43D0-973A-687827B39B00}" dt="2020-07-01T14:34:51.235" v="2486" actId="1076"/>
          <ac:spMkLst>
            <pc:docMk/>
            <pc:sldMk cId="882845511" sldId="422"/>
            <ac:spMk id="12" creationId="{3C8A3CDB-372E-46F2-B9B7-C68D9A89A129}"/>
          </ac:spMkLst>
        </pc:spChg>
        <pc:picChg chg="del mod">
          <ac:chgData name="Ali Eftekhari Milani" userId="3c4381b8-8457-4cb6-8b4e-77147de0e54e" providerId="ADAL" clId="{CC978EE3-B3FB-43D0-973A-687827B39B00}" dt="2020-07-01T14:30:30.288" v="2307" actId="478"/>
          <ac:picMkLst>
            <pc:docMk/>
            <pc:sldMk cId="882845511" sldId="422"/>
            <ac:picMk id="5" creationId="{743DB6E0-A8DA-4E27-9404-94AD2F84326F}"/>
          </ac:picMkLst>
        </pc:picChg>
        <pc:picChg chg="del mod">
          <ac:chgData name="Ali Eftekhari Milani" userId="3c4381b8-8457-4cb6-8b4e-77147de0e54e" providerId="ADAL" clId="{CC978EE3-B3FB-43D0-973A-687827B39B00}" dt="2020-07-01T14:30:28.763" v="2306" actId="478"/>
          <ac:picMkLst>
            <pc:docMk/>
            <pc:sldMk cId="882845511" sldId="422"/>
            <ac:picMk id="7" creationId="{59D1FE60-F55F-4124-8919-ACDD068EE1D8}"/>
          </ac:picMkLst>
        </pc:picChg>
        <pc:picChg chg="mod">
          <ac:chgData name="Ali Eftekhari Milani" userId="3c4381b8-8457-4cb6-8b4e-77147de0e54e" providerId="ADAL" clId="{CC978EE3-B3FB-43D0-973A-687827B39B00}" dt="2020-07-01T14:31:57.887" v="2348" actId="1076"/>
          <ac:picMkLst>
            <pc:docMk/>
            <pc:sldMk cId="882845511" sldId="422"/>
            <ac:picMk id="9" creationId="{ED669BDC-4AFF-4253-B6A1-CAB69328DA48}"/>
          </ac:picMkLst>
        </pc:picChg>
      </pc:sldChg>
      <pc:sldMasterChg chg="delSldLayout">
        <pc:chgData name="Ali Eftekhari Milani" userId="3c4381b8-8457-4cb6-8b4e-77147de0e54e" providerId="ADAL" clId="{CC978EE3-B3FB-43D0-973A-687827B39B00}" dt="2020-06-22T18:54:56.259" v="102" actId="2696"/>
        <pc:sldMasterMkLst>
          <pc:docMk/>
          <pc:sldMasterMk cId="1119611595" sldId="2147483648"/>
        </pc:sldMasterMkLst>
        <pc:sldLayoutChg chg="del">
          <pc:chgData name="Ali Eftekhari Milani" userId="3c4381b8-8457-4cb6-8b4e-77147de0e54e" providerId="ADAL" clId="{CC978EE3-B3FB-43D0-973A-687827B39B00}" dt="2020-06-22T18:54:56.259" v="102" actId="2696"/>
          <pc:sldLayoutMkLst>
            <pc:docMk/>
            <pc:sldMasterMk cId="1119611595" sldId="2147483648"/>
            <pc:sldLayoutMk cId="1336091779" sldId="2147483660"/>
          </pc:sldLayoutMkLst>
        </pc:sldLayoutChg>
      </pc:sldMasterChg>
    </pc:docChg>
  </pc:docChgLst>
  <pc:docChgLst>
    <pc:chgData name="Ali Eftekhari Milani" userId="3c4381b8-8457-4cb6-8b4e-77147de0e54e" providerId="ADAL" clId="{8AA31E69-3979-417F-9146-FCDBC5A10E81}"/>
    <pc:docChg chg="undo custSel addSld modSld sldOrd">
      <pc:chgData name="Ali Eftekhari Milani" userId="3c4381b8-8457-4cb6-8b4e-77147de0e54e" providerId="ADAL" clId="{8AA31E69-3979-417F-9146-FCDBC5A10E81}" dt="2020-07-11T08:01:01.196" v="735" actId="20577"/>
      <pc:docMkLst>
        <pc:docMk/>
      </pc:docMkLst>
      <pc:sldChg chg="modSp mod">
        <pc:chgData name="Ali Eftekhari Milani" userId="3c4381b8-8457-4cb6-8b4e-77147de0e54e" providerId="ADAL" clId="{8AA31E69-3979-417F-9146-FCDBC5A10E81}" dt="2020-07-01T14:49:39.637" v="235" actId="20577"/>
        <pc:sldMkLst>
          <pc:docMk/>
          <pc:sldMk cId="3383649683" sldId="257"/>
        </pc:sldMkLst>
        <pc:spChg chg="mod">
          <ac:chgData name="Ali Eftekhari Milani" userId="3c4381b8-8457-4cb6-8b4e-77147de0e54e" providerId="ADAL" clId="{8AA31E69-3979-417F-9146-FCDBC5A10E81}" dt="2020-07-01T14:49:39.637" v="235" actId="20577"/>
          <ac:spMkLst>
            <pc:docMk/>
            <pc:sldMk cId="3383649683" sldId="257"/>
            <ac:spMk id="3" creationId="{00000000-0000-0000-0000-000000000000}"/>
          </ac:spMkLst>
        </pc:spChg>
      </pc:sldChg>
      <pc:sldChg chg="modSp mod">
        <pc:chgData name="Ali Eftekhari Milani" userId="3c4381b8-8457-4cb6-8b4e-77147de0e54e" providerId="ADAL" clId="{8AA31E69-3979-417F-9146-FCDBC5A10E81}" dt="2020-07-05T15:49:01.186" v="731" actId="20577"/>
        <pc:sldMkLst>
          <pc:docMk/>
          <pc:sldMk cId="2255088681" sldId="420"/>
        </pc:sldMkLst>
        <pc:spChg chg="mod">
          <ac:chgData name="Ali Eftekhari Milani" userId="3c4381b8-8457-4cb6-8b4e-77147de0e54e" providerId="ADAL" clId="{8AA31E69-3979-417F-9146-FCDBC5A10E81}" dt="2020-07-01T14:37:42.124" v="0" actId="20577"/>
          <ac:spMkLst>
            <pc:docMk/>
            <pc:sldMk cId="2255088681" sldId="420"/>
            <ac:spMk id="3" creationId="{1ECF9418-82D4-40D6-AAE5-67B50F5014F6}"/>
          </ac:spMkLst>
        </pc:spChg>
        <pc:spChg chg="mod">
          <ac:chgData name="Ali Eftekhari Milani" userId="3c4381b8-8457-4cb6-8b4e-77147de0e54e" providerId="ADAL" clId="{8AA31E69-3979-417F-9146-FCDBC5A10E81}" dt="2020-07-05T15:49:01.186" v="731" actId="20577"/>
          <ac:spMkLst>
            <pc:docMk/>
            <pc:sldMk cId="2255088681" sldId="420"/>
            <ac:spMk id="4" creationId="{8A63F344-478D-4174-91DC-7D0BF6C25C23}"/>
          </ac:spMkLst>
        </pc:spChg>
      </pc:sldChg>
      <pc:sldChg chg="modSp mod">
        <pc:chgData name="Ali Eftekhari Milani" userId="3c4381b8-8457-4cb6-8b4e-77147de0e54e" providerId="ADAL" clId="{8AA31E69-3979-417F-9146-FCDBC5A10E81}" dt="2020-07-03T10:54:15.545" v="717" actId="20577"/>
        <pc:sldMkLst>
          <pc:docMk/>
          <pc:sldMk cId="3160621701" sldId="421"/>
        </pc:sldMkLst>
        <pc:spChg chg="mod">
          <ac:chgData name="Ali Eftekhari Milani" userId="3c4381b8-8457-4cb6-8b4e-77147de0e54e" providerId="ADAL" clId="{8AA31E69-3979-417F-9146-FCDBC5A10E81}" dt="2020-07-03T10:54:15.545" v="717" actId="20577"/>
          <ac:spMkLst>
            <pc:docMk/>
            <pc:sldMk cId="3160621701" sldId="421"/>
            <ac:spMk id="3" creationId="{00AE5D08-EC1F-4A43-8CDA-61F153BC1F8B}"/>
          </ac:spMkLst>
        </pc:spChg>
        <pc:picChg chg="mod">
          <ac:chgData name="Ali Eftekhari Milani" userId="3c4381b8-8457-4cb6-8b4e-77147de0e54e" providerId="ADAL" clId="{8AA31E69-3979-417F-9146-FCDBC5A10E81}" dt="2020-07-03T10:40:47.536" v="590" actId="1076"/>
          <ac:picMkLst>
            <pc:docMk/>
            <pc:sldMk cId="3160621701" sldId="421"/>
            <ac:picMk id="5" creationId="{743DB6E0-A8DA-4E27-9404-94AD2F84326F}"/>
          </ac:picMkLst>
        </pc:picChg>
        <pc:picChg chg="mod">
          <ac:chgData name="Ali Eftekhari Milani" userId="3c4381b8-8457-4cb6-8b4e-77147de0e54e" providerId="ADAL" clId="{8AA31E69-3979-417F-9146-FCDBC5A10E81}" dt="2020-07-03T10:40:53.398" v="591" actId="1076"/>
          <ac:picMkLst>
            <pc:docMk/>
            <pc:sldMk cId="3160621701" sldId="421"/>
            <ac:picMk id="7" creationId="{59D1FE60-F55F-4124-8919-ACDD068EE1D8}"/>
          </ac:picMkLst>
        </pc:picChg>
      </pc:sldChg>
      <pc:sldChg chg="addSp modSp new mod">
        <pc:chgData name="Ali Eftekhari Milani" userId="3c4381b8-8457-4cb6-8b4e-77147de0e54e" providerId="ADAL" clId="{8AA31E69-3979-417F-9146-FCDBC5A10E81}" dt="2020-07-05T00:18:04.706" v="724" actId="20577"/>
        <pc:sldMkLst>
          <pc:docMk/>
          <pc:sldMk cId="2180527495" sldId="423"/>
        </pc:sldMkLst>
        <pc:spChg chg="mod">
          <ac:chgData name="Ali Eftekhari Milani" userId="3c4381b8-8457-4cb6-8b4e-77147de0e54e" providerId="ADAL" clId="{8AA31E69-3979-417F-9146-FCDBC5A10E81}" dt="2020-07-01T15:09:13.998" v="249" actId="20577"/>
          <ac:spMkLst>
            <pc:docMk/>
            <pc:sldMk cId="2180527495" sldId="423"/>
            <ac:spMk id="2" creationId="{C15D90B4-7257-4DA1-BEF6-9AC6E2AF028C}"/>
          </ac:spMkLst>
        </pc:spChg>
        <pc:spChg chg="mod">
          <ac:chgData name="Ali Eftekhari Milani" userId="3c4381b8-8457-4cb6-8b4e-77147de0e54e" providerId="ADAL" clId="{8AA31E69-3979-417F-9146-FCDBC5A10E81}" dt="2020-07-05T00:18:04.706" v="724" actId="20577"/>
          <ac:spMkLst>
            <pc:docMk/>
            <pc:sldMk cId="2180527495" sldId="423"/>
            <ac:spMk id="3" creationId="{6D66EA44-7EF3-4544-BD63-383AFF64A74C}"/>
          </ac:spMkLst>
        </pc:spChg>
        <pc:picChg chg="add mod modCrop">
          <ac:chgData name="Ali Eftekhari Milani" userId="3c4381b8-8457-4cb6-8b4e-77147de0e54e" providerId="ADAL" clId="{8AA31E69-3979-417F-9146-FCDBC5A10E81}" dt="2020-07-03T10:40:19.029" v="585" actId="1076"/>
          <ac:picMkLst>
            <pc:docMk/>
            <pc:sldMk cId="2180527495" sldId="423"/>
            <ac:picMk id="5" creationId="{7AD7AC2B-71BC-43F8-A056-9D5112EF6E65}"/>
          </ac:picMkLst>
        </pc:picChg>
        <pc:picChg chg="add mod modCrop">
          <ac:chgData name="Ali Eftekhari Milani" userId="3c4381b8-8457-4cb6-8b4e-77147de0e54e" providerId="ADAL" clId="{8AA31E69-3979-417F-9146-FCDBC5A10E81}" dt="2020-07-03T10:40:12.611" v="584" actId="1076"/>
          <ac:picMkLst>
            <pc:docMk/>
            <pc:sldMk cId="2180527495" sldId="423"/>
            <ac:picMk id="7" creationId="{5E887652-2667-4CF3-A473-05DE79A652DB}"/>
          </ac:picMkLst>
        </pc:picChg>
      </pc:sldChg>
      <pc:sldChg chg="modSp add mod ord">
        <pc:chgData name="Ali Eftekhari Milani" userId="3c4381b8-8457-4cb6-8b4e-77147de0e54e" providerId="ADAL" clId="{8AA31E69-3979-417F-9146-FCDBC5A10E81}" dt="2020-07-11T08:01:01.196" v="735" actId="20577"/>
        <pc:sldMkLst>
          <pc:docMk/>
          <pc:sldMk cId="404227398" sldId="424"/>
        </pc:sldMkLst>
        <pc:spChg chg="mod">
          <ac:chgData name="Ali Eftekhari Milani" userId="3c4381b8-8457-4cb6-8b4e-77147de0e54e" providerId="ADAL" clId="{8AA31E69-3979-417F-9146-FCDBC5A10E81}" dt="2020-07-03T10:41:49.367" v="599" actId="20577"/>
          <ac:spMkLst>
            <pc:docMk/>
            <pc:sldMk cId="404227398" sldId="424"/>
            <ac:spMk id="2" creationId="{A3F57660-C29C-4F34-BD43-EFB2B50EEBC2}"/>
          </ac:spMkLst>
        </pc:spChg>
        <pc:spChg chg="mod">
          <ac:chgData name="Ali Eftekhari Milani" userId="3c4381b8-8457-4cb6-8b4e-77147de0e54e" providerId="ADAL" clId="{8AA31E69-3979-417F-9146-FCDBC5A10E81}" dt="2020-07-11T08:01:01.196" v="735" actId="20577"/>
          <ac:spMkLst>
            <pc:docMk/>
            <pc:sldMk cId="404227398" sldId="424"/>
            <ac:spMk id="8" creationId="{2AC7AB31-7938-40FA-89B7-6E40747D49D6}"/>
          </ac:spMkLst>
        </pc:spChg>
        <pc:picChg chg="mod">
          <ac:chgData name="Ali Eftekhari Milani" userId="3c4381b8-8457-4cb6-8b4e-77147de0e54e" providerId="ADAL" clId="{8AA31E69-3979-417F-9146-FCDBC5A10E81}" dt="2020-07-03T10:47:10.757" v="706" actId="1076"/>
          <ac:picMkLst>
            <pc:docMk/>
            <pc:sldMk cId="404227398" sldId="424"/>
            <ac:picMk id="9" creationId="{ED669BDC-4AFF-4253-B6A1-CAB69328DA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708CA-0924-4ACE-93B9-4991E2A33D97}" type="datetimeFigureOut">
              <a:rPr lang="en-GB" smtClean="0"/>
              <a:t>04/12/2020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AC99D-542B-4B8D-A563-41703CC21679}" type="slidenum">
              <a:rPr lang="en-GB" smtClean="0"/>
              <a:t>‹#›</a:t>
            </a:fld>
            <a:endParaRPr lang="en-GB"/>
          </a:p>
        </p:txBody>
      </p:sp>
    </p:spTree>
    <p:extLst>
      <p:ext uri="{BB962C8B-B14F-4D97-AF65-F5344CB8AC3E}">
        <p14:creationId xmlns:p14="http://schemas.microsoft.com/office/powerpoint/2010/main" val="1086153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looking for a degradation assessment module which receives sensor signals from an operating component and tells us the health condition of the component. Such a module is essential for condition-based maintenance, since it provides the opportunity to plan maintenance sessions accordingly, reducing the downtime, unplanned failures, costs, and so on.</a:t>
            </a:r>
          </a:p>
        </p:txBody>
      </p:sp>
      <p:sp>
        <p:nvSpPr>
          <p:cNvPr id="4" name="Slide Number Placeholder 3"/>
          <p:cNvSpPr>
            <a:spLocks noGrp="1"/>
          </p:cNvSpPr>
          <p:nvPr>
            <p:ph type="sldNum" sz="quarter" idx="5"/>
          </p:nvPr>
        </p:nvSpPr>
        <p:spPr/>
        <p:txBody>
          <a:bodyPr/>
          <a:lstStyle/>
          <a:p>
            <a:fld id="{E269A4B9-DEF0-451C-8586-AE5814D005FB}" type="slidenum">
              <a:rPr lang="en-US" smtClean="0"/>
              <a:t>2</a:t>
            </a:fld>
            <a:endParaRPr lang="en-US"/>
          </a:p>
        </p:txBody>
      </p:sp>
    </p:spTree>
    <p:extLst>
      <p:ext uri="{BB962C8B-B14F-4D97-AF65-F5344CB8AC3E}">
        <p14:creationId xmlns:p14="http://schemas.microsoft.com/office/powerpoint/2010/main" val="224025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Traditional methods for this problem include hand-crafted feature design, which utilize PCA and Signal Processing methods, and supervised machine learning. However, PCA can only be used for linear problems, signal processing-based methods require expert knowledge, and supervised machine learning methods need labelled data, which are usually unavailable, or inadequate.</a:t>
            </a:r>
          </a:p>
        </p:txBody>
      </p:sp>
      <p:sp>
        <p:nvSpPr>
          <p:cNvPr id="4" name="Slide Number Placeholder 3"/>
          <p:cNvSpPr>
            <a:spLocks noGrp="1"/>
          </p:cNvSpPr>
          <p:nvPr>
            <p:ph type="sldNum" sz="quarter" idx="5"/>
          </p:nvPr>
        </p:nvSpPr>
        <p:spPr/>
        <p:txBody>
          <a:bodyPr/>
          <a:lstStyle/>
          <a:p>
            <a:fld id="{E269A4B9-DEF0-451C-8586-AE5814D005FB}" type="slidenum">
              <a:rPr lang="en-US" smtClean="0"/>
              <a:t>3</a:t>
            </a:fld>
            <a:endParaRPr lang="en-US"/>
          </a:p>
        </p:txBody>
      </p:sp>
    </p:spTree>
    <p:extLst>
      <p:ext uri="{BB962C8B-B14F-4D97-AF65-F5344CB8AC3E}">
        <p14:creationId xmlns:p14="http://schemas.microsoft.com/office/powerpoint/2010/main" val="1687426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concentrate on unsupervised machine learning, and investigate sparse autoencoders. By training a sparse autoencoder, we can obtain a condensed latent representation of the input signals, which in our case contain information about degradation, operating conditions, process noise and so on. We are aiming at extracting the information related to the degradation process.</a:t>
            </a:r>
          </a:p>
        </p:txBody>
      </p:sp>
      <p:sp>
        <p:nvSpPr>
          <p:cNvPr id="4" name="Slide Number Placeholder 3"/>
          <p:cNvSpPr>
            <a:spLocks noGrp="1"/>
          </p:cNvSpPr>
          <p:nvPr>
            <p:ph type="sldNum" sz="quarter" idx="5"/>
          </p:nvPr>
        </p:nvSpPr>
        <p:spPr/>
        <p:txBody>
          <a:bodyPr/>
          <a:lstStyle/>
          <a:p>
            <a:fld id="{E269A4B9-DEF0-451C-8586-AE5814D005FB}" type="slidenum">
              <a:rPr lang="en-US" smtClean="0"/>
              <a:t>4</a:t>
            </a:fld>
            <a:endParaRPr lang="en-US"/>
          </a:p>
        </p:txBody>
      </p:sp>
    </p:spTree>
    <p:extLst>
      <p:ext uri="{BB962C8B-B14F-4D97-AF65-F5344CB8AC3E}">
        <p14:creationId xmlns:p14="http://schemas.microsoft.com/office/powerpoint/2010/main" val="257184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cost function for training a sparse autoencoder contains three terms.</a:t>
            </a:r>
          </a:p>
        </p:txBody>
      </p:sp>
      <p:sp>
        <p:nvSpPr>
          <p:cNvPr id="4" name="Slide Number Placeholder 3"/>
          <p:cNvSpPr>
            <a:spLocks noGrp="1"/>
          </p:cNvSpPr>
          <p:nvPr>
            <p:ph type="sldNum" sz="quarter" idx="5"/>
          </p:nvPr>
        </p:nvSpPr>
        <p:spPr/>
        <p:txBody>
          <a:bodyPr/>
          <a:lstStyle/>
          <a:p>
            <a:fld id="{E269A4B9-DEF0-451C-8586-AE5814D005FB}" type="slidenum">
              <a:rPr lang="en-US" smtClean="0"/>
              <a:t>5</a:t>
            </a:fld>
            <a:endParaRPr lang="en-US"/>
          </a:p>
        </p:txBody>
      </p:sp>
    </p:spTree>
    <p:extLst>
      <p:ext uri="{BB962C8B-B14F-4D97-AF65-F5344CB8AC3E}">
        <p14:creationId xmlns:p14="http://schemas.microsoft.com/office/powerpoint/2010/main" val="236758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Deep autoencoders are usually used for a more effective feature extraction. Their training process includes a greedy layer-wise pre-training, in which each hidden layer is pre-trained by the activations of the previous layer as input and output, and fine-tuning, in which the hidden layers are stacked together to build the encoder, and then a symmetrical decoder is added on top to build the deep autoencoder, which is then fine-tuned.</a:t>
            </a:r>
          </a:p>
        </p:txBody>
      </p:sp>
      <p:sp>
        <p:nvSpPr>
          <p:cNvPr id="4" name="Slide Number Placeholder 3"/>
          <p:cNvSpPr>
            <a:spLocks noGrp="1"/>
          </p:cNvSpPr>
          <p:nvPr>
            <p:ph type="sldNum" sz="quarter" idx="5"/>
          </p:nvPr>
        </p:nvSpPr>
        <p:spPr/>
        <p:txBody>
          <a:bodyPr/>
          <a:lstStyle/>
          <a:p>
            <a:fld id="{E269A4B9-DEF0-451C-8586-AE5814D005FB}" type="slidenum">
              <a:rPr lang="en-US" smtClean="0"/>
              <a:t>6</a:t>
            </a:fld>
            <a:endParaRPr lang="en-US"/>
          </a:p>
        </p:txBody>
      </p:sp>
    </p:spTree>
    <p:extLst>
      <p:ext uri="{BB962C8B-B14F-4D97-AF65-F5344CB8AC3E}">
        <p14:creationId xmlns:p14="http://schemas.microsoft.com/office/powerpoint/2010/main" val="15782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training the deep sparse autoencoder, the decoder can be deleted and the encoder can be used for extracting the latent features. But, how to know which feature is representing the degradation process? As we know, degradation is a monotonic process. Therefore, an effective method is performing a monotonicity test on the extracted features, like Mann-Kendal test which we have used here, to select the most monotonic feature, since it will have the largest correlation with the latent degradation factor of the input data, and can be used as a degradation indicator.</a:t>
            </a:r>
          </a:p>
        </p:txBody>
      </p:sp>
      <p:sp>
        <p:nvSpPr>
          <p:cNvPr id="4" name="Slide Number Placeholder 3"/>
          <p:cNvSpPr>
            <a:spLocks noGrp="1"/>
          </p:cNvSpPr>
          <p:nvPr>
            <p:ph type="sldNum" sz="quarter" idx="5"/>
          </p:nvPr>
        </p:nvSpPr>
        <p:spPr/>
        <p:txBody>
          <a:bodyPr/>
          <a:lstStyle/>
          <a:p>
            <a:fld id="{E269A4B9-DEF0-451C-8586-AE5814D005FB}" type="slidenum">
              <a:rPr lang="en-US" smtClean="0"/>
              <a:t>7</a:t>
            </a:fld>
            <a:endParaRPr lang="en-US"/>
          </a:p>
        </p:txBody>
      </p:sp>
    </p:spTree>
    <p:extLst>
      <p:ext uri="{BB962C8B-B14F-4D97-AF65-F5344CB8AC3E}">
        <p14:creationId xmlns:p14="http://schemas.microsoft.com/office/powerpoint/2010/main" val="817809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we have a problem, which is tuning the architecture and hyperparameter setting of the sparse autoencoder. We have numerous hyperparameters, some of them related to specific layers and some of them related to the network as a whole. Especially, setting the hyperparameters related to the sparsity Regularizer is vital for obtaining a network that can output features that contain signals with high monotonicity. Trial and error and exhaustive search are not feasible, since the search space is huge. Therefor, an effective search algorithm is required. Genetic algorithms are a candidate, but are frequently trapped in local optima, because they are unable to preserve diversity in the population in an effective way.</a:t>
            </a:r>
          </a:p>
        </p:txBody>
      </p:sp>
      <p:sp>
        <p:nvSpPr>
          <p:cNvPr id="4" name="Slide Number Placeholder 3"/>
          <p:cNvSpPr>
            <a:spLocks noGrp="1"/>
          </p:cNvSpPr>
          <p:nvPr>
            <p:ph type="sldNum" sz="quarter" idx="5"/>
          </p:nvPr>
        </p:nvSpPr>
        <p:spPr/>
        <p:txBody>
          <a:bodyPr/>
          <a:lstStyle/>
          <a:p>
            <a:fld id="{E269A4B9-DEF0-451C-8586-AE5814D005FB}" type="slidenum">
              <a:rPr lang="en-US" smtClean="0"/>
              <a:t>8</a:t>
            </a:fld>
            <a:endParaRPr lang="en-US"/>
          </a:p>
        </p:txBody>
      </p:sp>
    </p:spTree>
    <p:extLst>
      <p:ext uri="{BB962C8B-B14F-4D97-AF65-F5344CB8AC3E}">
        <p14:creationId xmlns:p14="http://schemas.microsoft.com/office/powerpoint/2010/main" val="215011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we propose a cooperative coevolutionary algorithm. This algorithm includes two populations. One layer population, which includes one species for each layer of the deep autoencoder and each layer species contains individuals representing the hyperparameters related to that layer, and one network population, in which each individual represents one deep autoencoder. Each individual’s chromosome in the network population has two parts. The first part contains the genes related to the network-specific hyperparameters, and the second part contains genes representing indexes for one layer from each layer species.</a:t>
            </a:r>
          </a:p>
        </p:txBody>
      </p:sp>
      <p:sp>
        <p:nvSpPr>
          <p:cNvPr id="4" name="Slide Number Placeholder 3"/>
          <p:cNvSpPr>
            <a:spLocks noGrp="1"/>
          </p:cNvSpPr>
          <p:nvPr>
            <p:ph type="sldNum" sz="quarter" idx="5"/>
          </p:nvPr>
        </p:nvSpPr>
        <p:spPr/>
        <p:txBody>
          <a:bodyPr/>
          <a:lstStyle/>
          <a:p>
            <a:fld id="{E269A4B9-DEF0-451C-8586-AE5814D005FB}" type="slidenum">
              <a:rPr lang="en-US" smtClean="0"/>
              <a:t>9</a:t>
            </a:fld>
            <a:endParaRPr lang="en-US"/>
          </a:p>
        </p:txBody>
      </p:sp>
    </p:spTree>
    <p:extLst>
      <p:ext uri="{BB962C8B-B14F-4D97-AF65-F5344CB8AC3E}">
        <p14:creationId xmlns:p14="http://schemas.microsoft.com/office/powerpoint/2010/main" val="22238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scheme is as you see here. Network individuals have two objectives: The monotonicity of the most monotonic feature extracted by that network to maximize, and the validation loss of the training to minimize. Including the validation loss as an objective for network individuals was necessary, because it was observed that it is possible to obtain a monotonic feature without properly training the autoencoder, which obviously the feature will not truly represent the degradation feature. Therefore, we have a multi-objective evolution in the network population. The layer individuals on the other hand have one objective function, which is the rank of the nest autoencoder which contains that layer. The cooperative coevolutionary algorithm is run for a max number of generations, and one autoencoder is selected as the best one with the capacity to produce a highly monotonic latent feature.</a:t>
            </a:r>
          </a:p>
        </p:txBody>
      </p:sp>
      <p:sp>
        <p:nvSpPr>
          <p:cNvPr id="4" name="Slide Number Placeholder 3"/>
          <p:cNvSpPr>
            <a:spLocks noGrp="1"/>
          </p:cNvSpPr>
          <p:nvPr>
            <p:ph type="sldNum" sz="quarter" idx="5"/>
          </p:nvPr>
        </p:nvSpPr>
        <p:spPr/>
        <p:txBody>
          <a:bodyPr/>
          <a:lstStyle/>
          <a:p>
            <a:fld id="{E269A4B9-DEF0-451C-8586-AE5814D005FB}" type="slidenum">
              <a:rPr lang="en-US" smtClean="0"/>
              <a:t>10</a:t>
            </a:fld>
            <a:endParaRPr lang="en-US"/>
          </a:p>
        </p:txBody>
      </p:sp>
    </p:spTree>
    <p:extLst>
      <p:ext uri="{BB962C8B-B14F-4D97-AF65-F5344CB8AC3E}">
        <p14:creationId xmlns:p14="http://schemas.microsoft.com/office/powerpoint/2010/main" val="117877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olo e contenuto">
    <p:spTree>
      <p:nvGrpSpPr>
        <p:cNvPr id="1" name=""/>
        <p:cNvGrpSpPr/>
        <p:nvPr/>
      </p:nvGrpSpPr>
      <p:grpSpPr>
        <a:xfrm>
          <a:off x="0" y="0"/>
          <a:ext cx="0" cy="0"/>
          <a:chOff x="0" y="0"/>
          <a:chExt cx="0" cy="0"/>
        </a:xfrm>
      </p:grpSpPr>
      <p:sp>
        <p:nvSpPr>
          <p:cNvPr id="253" name="Rettangolo 252"/>
          <p:cNvSpPr/>
          <p:nvPr userDrawn="1"/>
        </p:nvSpPr>
        <p:spPr>
          <a:xfrm>
            <a:off x="0" y="-46300"/>
            <a:ext cx="9144000" cy="92271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a:xfrm>
            <a:off x="59315" y="24482"/>
            <a:ext cx="7327852" cy="729811"/>
          </a:xfrm>
        </p:spPr>
        <p:txBody>
          <a:bodyPr>
            <a:normAutofit/>
          </a:bodyPr>
          <a:lstStyle>
            <a:lvl1pPr>
              <a:defRPr sz="2400"/>
            </a:lvl1pPr>
          </a:lstStyle>
          <a:p>
            <a:r>
              <a:rPr lang="it-IT"/>
              <a:t>Fare clic per modificare lo stile del titolo</a:t>
            </a:r>
          </a:p>
        </p:txBody>
      </p:sp>
      <p:sp>
        <p:nvSpPr>
          <p:cNvPr id="129" name="Rettangolo 128"/>
          <p:cNvSpPr/>
          <p:nvPr userDrawn="1"/>
        </p:nvSpPr>
        <p:spPr>
          <a:xfrm>
            <a:off x="0" y="6591770"/>
            <a:ext cx="9144000" cy="28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21143" y="754293"/>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77666" y="6579724"/>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258" name="Segnaposto numero diapositiva 5">
            <a:extLst>
              <a:ext uri="{FF2B5EF4-FFF2-40B4-BE49-F238E27FC236}">
                <a16:creationId xmlns:a16="http://schemas.microsoft.com/office/drawing/2014/main" id="{1FA236CF-8F32-DE46-A9DF-05FC27DFC5E4}"/>
              </a:ext>
            </a:extLst>
          </p:cNvPr>
          <p:cNvSpPr>
            <a:spLocks noGrp="1"/>
          </p:cNvSpPr>
          <p:nvPr>
            <p:ph type="sldNum" sz="quarter" idx="12"/>
          </p:nvPr>
        </p:nvSpPr>
        <p:spPr>
          <a:xfrm>
            <a:off x="8620495" y="120650"/>
            <a:ext cx="463627" cy="365125"/>
          </a:xfrm>
          <a:prstGeom prst="rect">
            <a:avLst/>
          </a:prstGeom>
        </p:spPr>
        <p:txBody>
          <a:bodyPr/>
          <a:lstStyle>
            <a:lvl1pPr algn="r">
              <a:defRPr sz="1600" b="1">
                <a:solidFill>
                  <a:schemeClr val="bg1"/>
                </a:solidFill>
              </a:defRPr>
            </a:lvl1pPr>
          </a:lstStyle>
          <a:p>
            <a:fld id="{7834947A-1B05-2B43-AD85-E646CE852B9E}" type="slidenum">
              <a:rPr lang="it-IT" smtClean="0"/>
              <a:pPr/>
              <a:t>‹#›</a:t>
            </a:fld>
            <a:endParaRPr lang="it-IT"/>
          </a:p>
        </p:txBody>
      </p:sp>
    </p:spTree>
    <p:extLst>
      <p:ext uri="{BB962C8B-B14F-4D97-AF65-F5344CB8AC3E}">
        <p14:creationId xmlns:p14="http://schemas.microsoft.com/office/powerpoint/2010/main" val="413450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04/12/2020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9.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image" Target="../media/image4.jpe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5.jpg"/><Relationship Id="rId10" Type="http://schemas.openxmlformats.org/officeDocument/2006/relationships/image" Target="../media/image16.png"/><Relationship Id="rId4" Type="http://schemas.openxmlformats.org/officeDocument/2006/relationships/image" Target="../media/image4.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11.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8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29.png"/><Relationship Id="rId3" Type="http://schemas.openxmlformats.org/officeDocument/2006/relationships/image" Target="../media/image23.emf"/><Relationship Id="rId7" Type="http://schemas.openxmlformats.org/officeDocument/2006/relationships/image" Target="../media/image310.png"/><Relationship Id="rId12" Type="http://schemas.openxmlformats.org/officeDocument/2006/relationships/image" Target="../media/image36.png"/><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25.emf"/><Relationship Id="rId15" Type="http://schemas.openxmlformats.org/officeDocument/2006/relationships/image" Target="../media/image26.emf"/><Relationship Id="rId10" Type="http://schemas.openxmlformats.org/officeDocument/2006/relationships/image" Target="../media/image34.png"/><Relationship Id="rId19" Type="http://schemas.openxmlformats.org/officeDocument/2006/relationships/image" Target="../media/image30.png"/><Relationship Id="rId4" Type="http://schemas.openxmlformats.org/officeDocument/2006/relationships/image" Target="../media/image24.emf"/><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fontScale="6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US" dirty="0"/>
              <a:t>Assessing Component Degradation using Sparse Autoencoders Optimized by a Coevolutionary Framework</a:t>
            </a:r>
            <a:endParaRPr lang="en-GB" dirty="0"/>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dirty="0">
                <a:solidFill>
                  <a:schemeClr val="bg1"/>
                </a:solidFill>
              </a:rPr>
              <a:t>- A Review of the Framework</a:t>
            </a:r>
          </a:p>
          <a:p>
            <a:r>
              <a:rPr lang="it-IT" dirty="0">
                <a:solidFill>
                  <a:schemeClr val="bg1"/>
                </a:solidFill>
              </a:rPr>
              <a:t>- Aramis Challenge Case Study</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6E666A-E030-45EC-9A83-D1DF61767A48}"/>
              </a:ext>
            </a:extLst>
          </p:cNvPr>
          <p:cNvSpPr>
            <a:spLocks noGrp="1"/>
          </p:cNvSpPr>
          <p:nvPr>
            <p:ph type="title"/>
          </p:nvPr>
        </p:nvSpPr>
        <p:spPr>
          <a:xfrm>
            <a:off x="59315" y="24482"/>
            <a:ext cx="7327852" cy="729811"/>
          </a:xfrm>
        </p:spPr>
        <p:txBody>
          <a:bodyPr>
            <a:normAutofit fontScale="90000"/>
          </a:bodyPr>
          <a:lstStyle/>
          <a:p>
            <a:r>
              <a:rPr lang="en-US" dirty="0"/>
              <a:t>Proposed method:</a:t>
            </a:r>
            <a:br>
              <a:rPr lang="en-US" dirty="0"/>
            </a:br>
            <a:r>
              <a:rPr lang="en-US" dirty="0"/>
              <a:t>A Cooperative Coevolutionary Approach</a:t>
            </a:r>
          </a:p>
        </p:txBody>
      </p:sp>
      <p:sp>
        <p:nvSpPr>
          <p:cNvPr id="4" name="Segnaposto numero diapositiva 2">
            <a:extLst>
              <a:ext uri="{FF2B5EF4-FFF2-40B4-BE49-F238E27FC236}">
                <a16:creationId xmlns:a16="http://schemas.microsoft.com/office/drawing/2014/main" id="{78D46A02-BE60-4136-9A28-27CFC0971418}"/>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10</a:t>
            </a:fld>
            <a:endParaRPr lang="it-IT"/>
          </a:p>
        </p:txBody>
      </p:sp>
      <p:sp>
        <p:nvSpPr>
          <p:cNvPr id="10" name="TextBox 9">
            <a:extLst>
              <a:ext uri="{FF2B5EF4-FFF2-40B4-BE49-F238E27FC236}">
                <a16:creationId xmlns:a16="http://schemas.microsoft.com/office/drawing/2014/main" id="{EFCAFEA7-ECD3-4A0F-A87C-E8067CB59B0D}"/>
              </a:ext>
            </a:extLst>
          </p:cNvPr>
          <p:cNvSpPr txBox="1"/>
          <p:nvPr/>
        </p:nvSpPr>
        <p:spPr>
          <a:xfrm>
            <a:off x="494126" y="952386"/>
            <a:ext cx="2423280" cy="369332"/>
          </a:xfrm>
          <a:prstGeom prst="rect">
            <a:avLst/>
          </a:prstGeom>
          <a:noFill/>
          <a:ln>
            <a:solidFill>
              <a:schemeClr val="bg1"/>
            </a:solidFill>
          </a:ln>
        </p:spPr>
        <p:txBody>
          <a:bodyPr wrap="square" rtlCol="0">
            <a:spAutoFit/>
          </a:bodyPr>
          <a:lstStyle/>
          <a:p>
            <a:r>
              <a:rPr lang="en-GB" b="1" dirty="0">
                <a:latin typeface="Georgia" panose="02040502050405020303" pitchFamily="18" charset="0"/>
              </a:rPr>
              <a:t>Algorithm scheme:</a:t>
            </a:r>
          </a:p>
        </p:txBody>
      </p:sp>
      <p:sp>
        <p:nvSpPr>
          <p:cNvPr id="3" name="Rectangle 2">
            <a:extLst>
              <a:ext uri="{FF2B5EF4-FFF2-40B4-BE49-F238E27FC236}">
                <a16:creationId xmlns:a16="http://schemas.microsoft.com/office/drawing/2014/main" id="{7C3E3F82-49C0-4DC1-AC7B-770EEECDB2A9}"/>
              </a:ext>
            </a:extLst>
          </p:cNvPr>
          <p:cNvSpPr/>
          <p:nvPr/>
        </p:nvSpPr>
        <p:spPr>
          <a:xfrm>
            <a:off x="3603050" y="2353318"/>
            <a:ext cx="150393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GB" dirty="0">
                <a:latin typeface="Georgia" panose="02040502050405020303" pitchFamily="18" charset="0"/>
              </a:rPr>
              <a:t>Initialization</a:t>
            </a:r>
          </a:p>
        </p:txBody>
      </p:sp>
      <p:sp>
        <p:nvSpPr>
          <p:cNvPr id="6" name="Rectangle 5">
            <a:extLst>
              <a:ext uri="{FF2B5EF4-FFF2-40B4-BE49-F238E27FC236}">
                <a16:creationId xmlns:a16="http://schemas.microsoft.com/office/drawing/2014/main" id="{DF343D8B-2EAA-445A-A71D-19EF1B0DA293}"/>
              </a:ext>
            </a:extLst>
          </p:cNvPr>
          <p:cNvSpPr/>
          <p:nvPr/>
        </p:nvSpPr>
        <p:spPr>
          <a:xfrm>
            <a:off x="2960245" y="3180506"/>
            <a:ext cx="2799163"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n-GB" dirty="0">
                <a:latin typeface="Georgia" panose="02040502050405020303" pitchFamily="18" charset="0"/>
              </a:rPr>
              <a:t>     Networks evolution     </a:t>
            </a:r>
          </a:p>
        </p:txBody>
      </p:sp>
      <p:sp>
        <p:nvSpPr>
          <p:cNvPr id="7" name="Rectangle 6">
            <a:extLst>
              <a:ext uri="{FF2B5EF4-FFF2-40B4-BE49-F238E27FC236}">
                <a16:creationId xmlns:a16="http://schemas.microsoft.com/office/drawing/2014/main" id="{FB56AFE0-B896-40E0-BE3E-2881920F58DA}"/>
              </a:ext>
            </a:extLst>
          </p:cNvPr>
          <p:cNvSpPr/>
          <p:nvPr/>
        </p:nvSpPr>
        <p:spPr>
          <a:xfrm>
            <a:off x="6088841" y="3180506"/>
            <a:ext cx="2270173"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GB" dirty="0">
                <a:latin typeface="Georgia" panose="02040502050405020303" pitchFamily="18" charset="0"/>
              </a:rPr>
              <a:t>    Layers evolution   </a:t>
            </a:r>
          </a:p>
        </p:txBody>
      </p:sp>
      <p:sp>
        <p:nvSpPr>
          <p:cNvPr id="9" name="Rectangle 8">
            <a:extLst>
              <a:ext uri="{FF2B5EF4-FFF2-40B4-BE49-F238E27FC236}">
                <a16:creationId xmlns:a16="http://schemas.microsoft.com/office/drawing/2014/main" id="{ADBE7CB5-D3BE-4E0B-80B4-FD70781D6A09}"/>
              </a:ext>
            </a:extLst>
          </p:cNvPr>
          <p:cNvSpPr/>
          <p:nvPr/>
        </p:nvSpPr>
        <p:spPr>
          <a:xfrm>
            <a:off x="6078422" y="4011775"/>
            <a:ext cx="2291012"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GB" dirty="0">
                <a:latin typeface="Georgia" panose="02040502050405020303" pitchFamily="18" charset="0"/>
              </a:rPr>
              <a:t>Networks evaluation</a:t>
            </a:r>
          </a:p>
        </p:txBody>
      </p:sp>
      <p:sp>
        <p:nvSpPr>
          <p:cNvPr id="11" name="Rectangle 10">
            <a:extLst>
              <a:ext uri="{FF2B5EF4-FFF2-40B4-BE49-F238E27FC236}">
                <a16:creationId xmlns:a16="http://schemas.microsoft.com/office/drawing/2014/main" id="{9BA6B7CD-3DEA-4CAC-AB9A-610AD03385EC}"/>
              </a:ext>
            </a:extLst>
          </p:cNvPr>
          <p:cNvSpPr/>
          <p:nvPr/>
        </p:nvSpPr>
        <p:spPr>
          <a:xfrm>
            <a:off x="2988298" y="4011775"/>
            <a:ext cx="273344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GB" dirty="0">
                <a:latin typeface="Georgia" panose="02040502050405020303" pitchFamily="18" charset="0"/>
              </a:rPr>
              <a:t>Layers credit assignment</a:t>
            </a:r>
          </a:p>
        </p:txBody>
      </p:sp>
      <p:cxnSp>
        <p:nvCxnSpPr>
          <p:cNvPr id="15" name="Straight Arrow Connector 14">
            <a:extLst>
              <a:ext uri="{FF2B5EF4-FFF2-40B4-BE49-F238E27FC236}">
                <a16:creationId xmlns:a16="http://schemas.microsoft.com/office/drawing/2014/main" id="{01965BAC-DF3E-4BE3-A627-EBAD97A9F3C5}"/>
              </a:ext>
            </a:extLst>
          </p:cNvPr>
          <p:cNvCxnSpPr>
            <a:cxnSpLocks/>
            <a:stCxn id="3" idx="2"/>
            <a:endCxn id="6" idx="0"/>
          </p:cNvCxnSpPr>
          <p:nvPr/>
        </p:nvCxnSpPr>
        <p:spPr>
          <a:xfrm>
            <a:off x="4355019" y="2722650"/>
            <a:ext cx="4808" cy="4578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56F1918-1DF1-4332-B479-708A7A0D9A63}"/>
              </a:ext>
            </a:extLst>
          </p:cNvPr>
          <p:cNvCxnSpPr>
            <a:stCxn id="6" idx="3"/>
            <a:endCxn id="7" idx="1"/>
          </p:cNvCxnSpPr>
          <p:nvPr/>
        </p:nvCxnSpPr>
        <p:spPr>
          <a:xfrm>
            <a:off x="5759408" y="3365172"/>
            <a:ext cx="3294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E5A631A6-6F40-46D8-B681-45321B51D18A}"/>
              </a:ext>
            </a:extLst>
          </p:cNvPr>
          <p:cNvCxnSpPr>
            <a:stCxn id="7" idx="2"/>
            <a:endCxn id="9" idx="0"/>
          </p:cNvCxnSpPr>
          <p:nvPr/>
        </p:nvCxnSpPr>
        <p:spPr>
          <a:xfrm>
            <a:off x="7223928" y="3549838"/>
            <a:ext cx="0" cy="461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ECA518F7-E972-432E-B70F-E665C82F6945}"/>
              </a:ext>
            </a:extLst>
          </p:cNvPr>
          <p:cNvCxnSpPr>
            <a:stCxn id="9" idx="1"/>
            <a:endCxn id="11" idx="3"/>
          </p:cNvCxnSpPr>
          <p:nvPr/>
        </p:nvCxnSpPr>
        <p:spPr>
          <a:xfrm flipH="1">
            <a:off x="5721739" y="4196441"/>
            <a:ext cx="35668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8CD6312-1E72-49C5-9DA1-D69255795D25}"/>
              </a:ext>
            </a:extLst>
          </p:cNvPr>
          <p:cNvCxnSpPr>
            <a:stCxn id="11" idx="0"/>
            <a:endCxn id="6" idx="2"/>
          </p:cNvCxnSpPr>
          <p:nvPr/>
        </p:nvCxnSpPr>
        <p:spPr>
          <a:xfrm flipV="1">
            <a:off x="4355019" y="3549838"/>
            <a:ext cx="4808" cy="461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966E898A-ED31-4EE2-AB20-95BF27BB1140}"/>
              </a:ext>
            </a:extLst>
          </p:cNvPr>
          <p:cNvCxnSpPr/>
          <p:nvPr/>
        </p:nvCxnSpPr>
        <p:spPr>
          <a:xfrm flipH="1">
            <a:off x="2495256" y="3796647"/>
            <a:ext cx="18597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8BFA65DD-6CAC-43E9-BDB2-CFD4B89FC4E4}"/>
              </a:ext>
            </a:extLst>
          </p:cNvPr>
          <p:cNvSpPr txBox="1"/>
          <p:nvPr/>
        </p:nvSpPr>
        <p:spPr>
          <a:xfrm>
            <a:off x="4376196" y="3657696"/>
            <a:ext cx="1207271" cy="246221"/>
          </a:xfrm>
          <a:prstGeom prst="rect">
            <a:avLst/>
          </a:prstGeom>
          <a:noFill/>
        </p:spPr>
        <p:txBody>
          <a:bodyPr wrap="square" rtlCol="0">
            <a:spAutoFit/>
          </a:bodyPr>
          <a:lstStyle/>
          <a:p>
            <a:r>
              <a:rPr lang="en-GB" sz="1000" dirty="0">
                <a:latin typeface="Georgia" panose="02040502050405020303" pitchFamily="18" charset="0"/>
              </a:rPr>
              <a:t>Max generations?</a:t>
            </a:r>
          </a:p>
        </p:txBody>
      </p:sp>
      <p:sp>
        <p:nvSpPr>
          <p:cNvPr id="35" name="TextBox 34">
            <a:extLst>
              <a:ext uri="{FF2B5EF4-FFF2-40B4-BE49-F238E27FC236}">
                <a16:creationId xmlns:a16="http://schemas.microsoft.com/office/drawing/2014/main" id="{84D60224-AF9B-41AB-B764-65BA01351F92}"/>
              </a:ext>
            </a:extLst>
          </p:cNvPr>
          <p:cNvSpPr txBox="1"/>
          <p:nvPr/>
        </p:nvSpPr>
        <p:spPr>
          <a:xfrm>
            <a:off x="3324466" y="3588515"/>
            <a:ext cx="420645" cy="246221"/>
          </a:xfrm>
          <a:prstGeom prst="rect">
            <a:avLst/>
          </a:prstGeom>
          <a:noFill/>
        </p:spPr>
        <p:txBody>
          <a:bodyPr wrap="square" rtlCol="0">
            <a:spAutoFit/>
          </a:bodyPr>
          <a:lstStyle/>
          <a:p>
            <a:r>
              <a:rPr lang="en-GB" sz="1000" dirty="0">
                <a:latin typeface="Georgia" panose="02040502050405020303" pitchFamily="18" charset="0"/>
              </a:rPr>
              <a:t>Yes</a:t>
            </a:r>
          </a:p>
        </p:txBody>
      </p:sp>
      <p:sp>
        <p:nvSpPr>
          <p:cNvPr id="36" name="TextBox 35">
            <a:extLst>
              <a:ext uri="{FF2B5EF4-FFF2-40B4-BE49-F238E27FC236}">
                <a16:creationId xmlns:a16="http://schemas.microsoft.com/office/drawing/2014/main" id="{D1BEC9D0-D3AD-4D30-BF11-4DAA621963FF}"/>
              </a:ext>
            </a:extLst>
          </p:cNvPr>
          <p:cNvSpPr txBox="1"/>
          <p:nvPr/>
        </p:nvSpPr>
        <p:spPr>
          <a:xfrm>
            <a:off x="4022332" y="3550426"/>
            <a:ext cx="362006" cy="246221"/>
          </a:xfrm>
          <a:prstGeom prst="rect">
            <a:avLst/>
          </a:prstGeom>
          <a:noFill/>
        </p:spPr>
        <p:txBody>
          <a:bodyPr wrap="square" rtlCol="0">
            <a:spAutoFit/>
          </a:bodyPr>
          <a:lstStyle/>
          <a:p>
            <a:r>
              <a:rPr lang="en-GB" sz="1000" dirty="0">
                <a:latin typeface="Georgia" panose="02040502050405020303" pitchFamily="18" charset="0"/>
              </a:rPr>
              <a:t>No</a:t>
            </a:r>
          </a:p>
        </p:txBody>
      </p:sp>
      <p:sp>
        <p:nvSpPr>
          <p:cNvPr id="39" name="Rectangle 38">
            <a:extLst>
              <a:ext uri="{FF2B5EF4-FFF2-40B4-BE49-F238E27FC236}">
                <a16:creationId xmlns:a16="http://schemas.microsoft.com/office/drawing/2014/main" id="{52E0C049-5280-41DD-B472-BC23B4420E27}"/>
              </a:ext>
            </a:extLst>
          </p:cNvPr>
          <p:cNvSpPr/>
          <p:nvPr/>
        </p:nvSpPr>
        <p:spPr>
          <a:xfrm>
            <a:off x="601450" y="3611981"/>
            <a:ext cx="1877437"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GB" dirty="0">
                <a:latin typeface="Georgia" panose="02040502050405020303" pitchFamily="18" charset="0"/>
              </a:rPr>
              <a:t>Final population</a:t>
            </a:r>
          </a:p>
        </p:txBody>
      </p:sp>
      <p:sp>
        <p:nvSpPr>
          <p:cNvPr id="96" name="TextBox 95">
            <a:extLst>
              <a:ext uri="{FF2B5EF4-FFF2-40B4-BE49-F238E27FC236}">
                <a16:creationId xmlns:a16="http://schemas.microsoft.com/office/drawing/2014/main" id="{9EAC1CAE-8A45-4F53-A236-8B435D347643}"/>
              </a:ext>
            </a:extLst>
          </p:cNvPr>
          <p:cNvSpPr txBox="1"/>
          <p:nvPr/>
        </p:nvSpPr>
        <p:spPr>
          <a:xfrm>
            <a:off x="1612573" y="4732254"/>
            <a:ext cx="2771765" cy="1754326"/>
          </a:xfrm>
          <a:prstGeom prst="rect">
            <a:avLst/>
          </a:prstGeom>
          <a:noFill/>
          <a:ln>
            <a:solidFill>
              <a:schemeClr val="tx1"/>
            </a:solidFill>
          </a:ln>
        </p:spPr>
        <p:txBody>
          <a:bodyPr wrap="square" rtlCol="0">
            <a:spAutoFit/>
          </a:bodyPr>
          <a:lstStyle/>
          <a:p>
            <a:r>
              <a:rPr lang="en-GB" b="1" dirty="0">
                <a:latin typeface="Georgia" panose="02040502050405020303" pitchFamily="18" charset="0"/>
              </a:rPr>
              <a:t>Network objectives:</a:t>
            </a:r>
          </a:p>
          <a:p>
            <a:endParaRPr lang="en-GB" dirty="0"/>
          </a:p>
          <a:p>
            <a:pPr marL="285750" indent="-285750">
              <a:buFontTx/>
              <a:buChar char="-"/>
            </a:pPr>
            <a:r>
              <a:rPr lang="en-GB" dirty="0">
                <a:latin typeface="Georgia" panose="02040502050405020303" pitchFamily="18" charset="0"/>
              </a:rPr>
              <a:t>Monotonicity to Maximize </a:t>
            </a:r>
          </a:p>
          <a:p>
            <a:pPr marL="285750" indent="-285750">
              <a:buFontTx/>
              <a:buChar char="-"/>
            </a:pPr>
            <a:r>
              <a:rPr lang="en-GB" dirty="0">
                <a:latin typeface="Georgia" panose="02040502050405020303" pitchFamily="18" charset="0"/>
              </a:rPr>
              <a:t>Validation loss of training to minimize</a:t>
            </a:r>
          </a:p>
        </p:txBody>
      </p:sp>
      <p:sp>
        <p:nvSpPr>
          <p:cNvPr id="118" name="TextBox 117">
            <a:extLst>
              <a:ext uri="{FF2B5EF4-FFF2-40B4-BE49-F238E27FC236}">
                <a16:creationId xmlns:a16="http://schemas.microsoft.com/office/drawing/2014/main" id="{70493CD9-4CC3-4586-B762-D8E22F388508}"/>
              </a:ext>
            </a:extLst>
          </p:cNvPr>
          <p:cNvSpPr txBox="1"/>
          <p:nvPr/>
        </p:nvSpPr>
        <p:spPr>
          <a:xfrm>
            <a:off x="4948482" y="4732254"/>
            <a:ext cx="2582945" cy="1754326"/>
          </a:xfrm>
          <a:prstGeom prst="rect">
            <a:avLst/>
          </a:prstGeom>
          <a:noFill/>
          <a:ln>
            <a:solidFill>
              <a:schemeClr val="tx1"/>
            </a:solidFill>
          </a:ln>
        </p:spPr>
        <p:txBody>
          <a:bodyPr wrap="square" rtlCol="0">
            <a:spAutoFit/>
          </a:bodyPr>
          <a:lstStyle/>
          <a:p>
            <a:r>
              <a:rPr lang="en-GB" b="1" dirty="0">
                <a:latin typeface="Georgia" panose="02040502050405020303" pitchFamily="18" charset="0"/>
              </a:rPr>
              <a:t>Layer objective:</a:t>
            </a:r>
          </a:p>
          <a:p>
            <a:endParaRPr lang="en-GB" dirty="0"/>
          </a:p>
          <a:p>
            <a:pPr marL="285750" indent="-285750">
              <a:buFontTx/>
              <a:buChar char="-"/>
            </a:pPr>
            <a:r>
              <a:rPr lang="en-GB" dirty="0">
                <a:latin typeface="Georgia" panose="02040502050405020303" pitchFamily="18" charset="0"/>
              </a:rPr>
              <a:t>Rank of the best network containing that layer</a:t>
            </a:r>
          </a:p>
          <a:p>
            <a:pPr marL="285750" indent="-285750">
              <a:buFontTx/>
              <a:buChar char="-"/>
            </a:pPr>
            <a:endParaRPr lang="en-GB" dirty="0">
              <a:latin typeface="Georgia" panose="02040502050405020303" pitchFamily="18" charset="0"/>
            </a:endParaRPr>
          </a:p>
        </p:txBody>
      </p:sp>
      <p:sp>
        <p:nvSpPr>
          <p:cNvPr id="5" name="TextBox 4">
            <a:extLst>
              <a:ext uri="{FF2B5EF4-FFF2-40B4-BE49-F238E27FC236}">
                <a16:creationId xmlns:a16="http://schemas.microsoft.com/office/drawing/2014/main" id="{3FD1A362-9447-451A-8FE6-6B4D0E06411A}"/>
              </a:ext>
            </a:extLst>
          </p:cNvPr>
          <p:cNvSpPr txBox="1"/>
          <p:nvPr/>
        </p:nvSpPr>
        <p:spPr>
          <a:xfrm>
            <a:off x="6679887" y="1773319"/>
            <a:ext cx="415498" cy="369332"/>
          </a:xfrm>
          <a:prstGeom prst="rect">
            <a:avLst/>
          </a:prstGeom>
          <a:noFill/>
        </p:spPr>
        <p:txBody>
          <a:bodyPr wrap="square" rtlCol="0">
            <a:spAutoFit/>
          </a:bodyPr>
          <a:lstStyle/>
          <a:p>
            <a:r>
              <a:rPr lang="en-GB" dirty="0"/>
              <a:t>…</a:t>
            </a:r>
          </a:p>
        </p:txBody>
      </p:sp>
      <p:sp>
        <p:nvSpPr>
          <p:cNvPr id="152" name="TextBox 151">
            <a:extLst>
              <a:ext uri="{FF2B5EF4-FFF2-40B4-BE49-F238E27FC236}">
                <a16:creationId xmlns:a16="http://schemas.microsoft.com/office/drawing/2014/main" id="{F2F81BED-B11E-4434-8297-1BA3490EBDE6}"/>
              </a:ext>
            </a:extLst>
          </p:cNvPr>
          <p:cNvSpPr txBox="1"/>
          <p:nvPr/>
        </p:nvSpPr>
        <p:spPr>
          <a:xfrm>
            <a:off x="8412746" y="1760380"/>
            <a:ext cx="415498" cy="369332"/>
          </a:xfrm>
          <a:prstGeom prst="rect">
            <a:avLst/>
          </a:prstGeom>
          <a:noFill/>
        </p:spPr>
        <p:txBody>
          <a:bodyPr wrap="square" rtlCol="0">
            <a:spAutoFit/>
          </a:bodyPr>
          <a:lstStyle/>
          <a:p>
            <a:r>
              <a:rPr lang="en-GB" dirty="0"/>
              <a:t>…</a:t>
            </a:r>
          </a:p>
        </p:txBody>
      </p:sp>
      <p:sp>
        <p:nvSpPr>
          <p:cNvPr id="153" name="TextBox 152">
            <a:extLst>
              <a:ext uri="{FF2B5EF4-FFF2-40B4-BE49-F238E27FC236}">
                <a16:creationId xmlns:a16="http://schemas.microsoft.com/office/drawing/2014/main" id="{DC72A98B-4118-49E5-9A52-611091FA624E}"/>
              </a:ext>
            </a:extLst>
          </p:cNvPr>
          <p:cNvSpPr txBox="1"/>
          <p:nvPr/>
        </p:nvSpPr>
        <p:spPr>
          <a:xfrm>
            <a:off x="5475754" y="1057695"/>
            <a:ext cx="1748173" cy="307777"/>
          </a:xfrm>
          <a:prstGeom prst="rect">
            <a:avLst/>
          </a:prstGeom>
          <a:noFill/>
        </p:spPr>
        <p:txBody>
          <a:bodyPr wrap="square" rtlCol="0">
            <a:spAutoFit/>
          </a:bodyPr>
          <a:lstStyle/>
          <a:p>
            <a:r>
              <a:rPr lang="en-GB" sz="1400" dirty="0">
                <a:latin typeface="Georgia" panose="02040502050405020303" pitchFamily="18" charset="0"/>
              </a:rPr>
              <a:t>Layer 1 individuals</a:t>
            </a:r>
          </a:p>
        </p:txBody>
      </p:sp>
      <p:sp>
        <p:nvSpPr>
          <p:cNvPr id="154" name="TextBox 153">
            <a:extLst>
              <a:ext uri="{FF2B5EF4-FFF2-40B4-BE49-F238E27FC236}">
                <a16:creationId xmlns:a16="http://schemas.microsoft.com/office/drawing/2014/main" id="{311DD836-0CDD-4A44-972D-C4D9D48F95DC}"/>
              </a:ext>
            </a:extLst>
          </p:cNvPr>
          <p:cNvSpPr txBox="1"/>
          <p:nvPr/>
        </p:nvSpPr>
        <p:spPr>
          <a:xfrm>
            <a:off x="7323910" y="1346422"/>
            <a:ext cx="1760212" cy="307777"/>
          </a:xfrm>
          <a:prstGeom prst="rect">
            <a:avLst/>
          </a:prstGeom>
          <a:noFill/>
        </p:spPr>
        <p:txBody>
          <a:bodyPr wrap="square" rtlCol="0">
            <a:spAutoFit/>
          </a:bodyPr>
          <a:lstStyle/>
          <a:p>
            <a:r>
              <a:rPr lang="en-GB" sz="1400" dirty="0">
                <a:latin typeface="Georgia" panose="02040502050405020303" pitchFamily="18" charset="0"/>
              </a:rPr>
              <a:t>Layer 2 individuals</a:t>
            </a:r>
          </a:p>
        </p:txBody>
      </p:sp>
      <p:pic>
        <p:nvPicPr>
          <p:cNvPr id="22" name="Picture 21">
            <a:extLst>
              <a:ext uri="{FF2B5EF4-FFF2-40B4-BE49-F238E27FC236}">
                <a16:creationId xmlns:a16="http://schemas.microsoft.com/office/drawing/2014/main" id="{DA27C06F-F4CD-4AAA-8212-ED6E5345D563}"/>
              </a:ext>
            </a:extLst>
          </p:cNvPr>
          <p:cNvPicPr>
            <a:picLocks noChangeAspect="1"/>
          </p:cNvPicPr>
          <p:nvPr/>
        </p:nvPicPr>
        <p:blipFill>
          <a:blip r:embed="rId3"/>
          <a:stretch>
            <a:fillRect/>
          </a:stretch>
        </p:blipFill>
        <p:spPr>
          <a:xfrm>
            <a:off x="158440" y="1654199"/>
            <a:ext cx="1067017" cy="834622"/>
          </a:xfrm>
          <a:prstGeom prst="rect">
            <a:avLst/>
          </a:prstGeom>
        </p:spPr>
      </p:pic>
      <p:pic>
        <p:nvPicPr>
          <p:cNvPr id="204" name="Picture 203">
            <a:extLst>
              <a:ext uri="{FF2B5EF4-FFF2-40B4-BE49-F238E27FC236}">
                <a16:creationId xmlns:a16="http://schemas.microsoft.com/office/drawing/2014/main" id="{89AB3476-7D04-48A7-8780-39DD3DA08D6C}"/>
              </a:ext>
            </a:extLst>
          </p:cNvPr>
          <p:cNvPicPr>
            <a:picLocks noChangeAspect="1"/>
          </p:cNvPicPr>
          <p:nvPr/>
        </p:nvPicPr>
        <p:blipFill>
          <a:blip r:embed="rId4"/>
          <a:stretch>
            <a:fillRect/>
          </a:stretch>
        </p:blipFill>
        <p:spPr>
          <a:xfrm>
            <a:off x="1567967" y="1982479"/>
            <a:ext cx="1069515" cy="834622"/>
          </a:xfrm>
          <a:prstGeom prst="rect">
            <a:avLst/>
          </a:prstGeom>
        </p:spPr>
      </p:pic>
      <p:cxnSp>
        <p:nvCxnSpPr>
          <p:cNvPr id="28" name="Connector: Curved 27">
            <a:extLst>
              <a:ext uri="{FF2B5EF4-FFF2-40B4-BE49-F238E27FC236}">
                <a16:creationId xmlns:a16="http://schemas.microsoft.com/office/drawing/2014/main" id="{D0C4491E-025E-42E8-B299-D35EBA922798}"/>
              </a:ext>
            </a:extLst>
          </p:cNvPr>
          <p:cNvCxnSpPr>
            <a:cxnSpLocks/>
          </p:cNvCxnSpPr>
          <p:nvPr/>
        </p:nvCxnSpPr>
        <p:spPr>
          <a:xfrm rot="5400000" flipH="1" flipV="1">
            <a:off x="6893140" y="2621046"/>
            <a:ext cx="457821" cy="40617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05" name="Connector: Curved 204">
            <a:extLst>
              <a:ext uri="{FF2B5EF4-FFF2-40B4-BE49-F238E27FC236}">
                <a16:creationId xmlns:a16="http://schemas.microsoft.com/office/drawing/2014/main" id="{A46661B5-1B9E-4955-919B-99265D915E50}"/>
              </a:ext>
            </a:extLst>
          </p:cNvPr>
          <p:cNvCxnSpPr>
            <a:cxnSpLocks/>
          </p:cNvCxnSpPr>
          <p:nvPr/>
        </p:nvCxnSpPr>
        <p:spPr>
          <a:xfrm rot="10800000">
            <a:off x="2904045" y="2588670"/>
            <a:ext cx="739968" cy="48398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206" name="TextBox 205">
            <a:extLst>
              <a:ext uri="{FF2B5EF4-FFF2-40B4-BE49-F238E27FC236}">
                <a16:creationId xmlns:a16="http://schemas.microsoft.com/office/drawing/2014/main" id="{7CD66437-B2D1-4D0B-97DC-D97A4DDD507F}"/>
              </a:ext>
            </a:extLst>
          </p:cNvPr>
          <p:cNvSpPr txBox="1"/>
          <p:nvPr/>
        </p:nvSpPr>
        <p:spPr>
          <a:xfrm>
            <a:off x="1254818" y="1432426"/>
            <a:ext cx="1141252" cy="523220"/>
          </a:xfrm>
          <a:prstGeom prst="rect">
            <a:avLst/>
          </a:prstGeom>
          <a:noFill/>
        </p:spPr>
        <p:txBody>
          <a:bodyPr wrap="square" rtlCol="0">
            <a:spAutoFit/>
          </a:bodyPr>
          <a:lstStyle/>
          <a:p>
            <a:r>
              <a:rPr lang="en-GB" sz="1400" dirty="0">
                <a:latin typeface="Georgia" panose="02040502050405020303" pitchFamily="18" charset="0"/>
              </a:rPr>
              <a:t>Network individuals</a:t>
            </a:r>
          </a:p>
        </p:txBody>
      </p:sp>
      <p:sp>
        <p:nvSpPr>
          <p:cNvPr id="208" name="TextBox 207">
            <a:extLst>
              <a:ext uri="{FF2B5EF4-FFF2-40B4-BE49-F238E27FC236}">
                <a16:creationId xmlns:a16="http://schemas.microsoft.com/office/drawing/2014/main" id="{D87DB393-0200-429A-B5AE-205844516F1C}"/>
              </a:ext>
            </a:extLst>
          </p:cNvPr>
          <p:cNvSpPr txBox="1"/>
          <p:nvPr/>
        </p:nvSpPr>
        <p:spPr>
          <a:xfrm>
            <a:off x="1053" y="2485521"/>
            <a:ext cx="1479002" cy="430887"/>
          </a:xfrm>
          <a:prstGeom prst="rect">
            <a:avLst/>
          </a:prstGeom>
          <a:noFill/>
        </p:spPr>
        <p:txBody>
          <a:bodyPr wrap="square" rtlCol="0">
            <a:spAutoFit/>
          </a:bodyPr>
          <a:lstStyle/>
          <a:p>
            <a:r>
              <a:rPr lang="en-GB" sz="1100" dirty="0">
                <a:latin typeface="Georgia" panose="02040502050405020303" pitchFamily="18" charset="0"/>
              </a:rPr>
              <a:t>Monotonicity: 13.2</a:t>
            </a:r>
          </a:p>
          <a:p>
            <a:r>
              <a:rPr lang="en-GB" sz="1100" dirty="0">
                <a:latin typeface="Georgia" panose="02040502050405020303" pitchFamily="18" charset="0"/>
              </a:rPr>
              <a:t>Loss: 2.1</a:t>
            </a:r>
          </a:p>
        </p:txBody>
      </p:sp>
      <p:sp>
        <p:nvSpPr>
          <p:cNvPr id="209" name="TextBox 208">
            <a:extLst>
              <a:ext uri="{FF2B5EF4-FFF2-40B4-BE49-F238E27FC236}">
                <a16:creationId xmlns:a16="http://schemas.microsoft.com/office/drawing/2014/main" id="{75879E01-CB33-4A48-AC2F-4BFF18DCD553}"/>
              </a:ext>
            </a:extLst>
          </p:cNvPr>
          <p:cNvSpPr txBox="1"/>
          <p:nvPr/>
        </p:nvSpPr>
        <p:spPr>
          <a:xfrm>
            <a:off x="1438404" y="2797185"/>
            <a:ext cx="1479002" cy="430887"/>
          </a:xfrm>
          <a:prstGeom prst="rect">
            <a:avLst/>
          </a:prstGeom>
          <a:noFill/>
        </p:spPr>
        <p:txBody>
          <a:bodyPr wrap="square" rtlCol="0">
            <a:spAutoFit/>
          </a:bodyPr>
          <a:lstStyle/>
          <a:p>
            <a:r>
              <a:rPr lang="en-GB" sz="1100" dirty="0">
                <a:latin typeface="Georgia" panose="02040502050405020303" pitchFamily="18" charset="0"/>
              </a:rPr>
              <a:t>Monotonicity: 15.2</a:t>
            </a:r>
          </a:p>
          <a:p>
            <a:r>
              <a:rPr lang="en-GB" sz="1100" dirty="0">
                <a:latin typeface="Georgia" panose="02040502050405020303" pitchFamily="18" charset="0"/>
              </a:rPr>
              <a:t>Loss: 0.1</a:t>
            </a:r>
          </a:p>
        </p:txBody>
      </p:sp>
      <p:sp>
        <p:nvSpPr>
          <p:cNvPr id="210" name="Arrow: Down 209">
            <a:extLst>
              <a:ext uri="{FF2B5EF4-FFF2-40B4-BE49-F238E27FC236}">
                <a16:creationId xmlns:a16="http://schemas.microsoft.com/office/drawing/2014/main" id="{ED76AF6D-01F3-49D5-9BA8-20413E3448F9}"/>
              </a:ext>
            </a:extLst>
          </p:cNvPr>
          <p:cNvSpPr/>
          <p:nvPr/>
        </p:nvSpPr>
        <p:spPr>
          <a:xfrm>
            <a:off x="4123859" y="6108870"/>
            <a:ext cx="153872" cy="3002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1" name="Arrow: Down 210">
            <a:extLst>
              <a:ext uri="{FF2B5EF4-FFF2-40B4-BE49-F238E27FC236}">
                <a16:creationId xmlns:a16="http://schemas.microsoft.com/office/drawing/2014/main" id="{234E7AB7-A722-4A9F-A055-01518BE48E22}"/>
              </a:ext>
            </a:extLst>
          </p:cNvPr>
          <p:cNvSpPr/>
          <p:nvPr/>
        </p:nvSpPr>
        <p:spPr>
          <a:xfrm rot="10800000">
            <a:off x="3007151" y="5566228"/>
            <a:ext cx="153872" cy="3002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2" name="Arrow: Down 211">
            <a:extLst>
              <a:ext uri="{FF2B5EF4-FFF2-40B4-BE49-F238E27FC236}">
                <a16:creationId xmlns:a16="http://schemas.microsoft.com/office/drawing/2014/main" id="{D5F61838-15A2-42ED-ACDA-AEBDDE26867F}"/>
              </a:ext>
            </a:extLst>
          </p:cNvPr>
          <p:cNvSpPr/>
          <p:nvPr/>
        </p:nvSpPr>
        <p:spPr>
          <a:xfrm>
            <a:off x="6352691" y="5923832"/>
            <a:ext cx="153872" cy="3002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0" name="Picture 49">
            <a:extLst>
              <a:ext uri="{FF2B5EF4-FFF2-40B4-BE49-F238E27FC236}">
                <a16:creationId xmlns:a16="http://schemas.microsoft.com/office/drawing/2014/main" id="{356603B0-B60E-4075-B9E0-BB0645998D32}"/>
              </a:ext>
            </a:extLst>
          </p:cNvPr>
          <p:cNvPicPr>
            <a:picLocks noChangeAspect="1"/>
          </p:cNvPicPr>
          <p:nvPr/>
        </p:nvPicPr>
        <p:blipFill>
          <a:blip r:embed="rId5"/>
          <a:stretch>
            <a:fillRect/>
          </a:stretch>
        </p:blipFill>
        <p:spPr>
          <a:xfrm>
            <a:off x="5539036" y="1498146"/>
            <a:ext cx="515345" cy="1068398"/>
          </a:xfrm>
          <a:prstGeom prst="rect">
            <a:avLst/>
          </a:prstGeom>
        </p:spPr>
      </p:pic>
      <p:pic>
        <p:nvPicPr>
          <p:cNvPr id="51" name="Picture 50">
            <a:extLst>
              <a:ext uri="{FF2B5EF4-FFF2-40B4-BE49-F238E27FC236}">
                <a16:creationId xmlns:a16="http://schemas.microsoft.com/office/drawing/2014/main" id="{8560790F-016B-47B4-86BF-2ABB63681386}"/>
              </a:ext>
            </a:extLst>
          </p:cNvPr>
          <p:cNvPicPr>
            <a:picLocks noChangeAspect="1"/>
          </p:cNvPicPr>
          <p:nvPr/>
        </p:nvPicPr>
        <p:blipFill>
          <a:blip r:embed="rId6"/>
          <a:stretch>
            <a:fillRect/>
          </a:stretch>
        </p:blipFill>
        <p:spPr>
          <a:xfrm>
            <a:off x="6164542" y="1492934"/>
            <a:ext cx="515345" cy="1055828"/>
          </a:xfrm>
          <a:prstGeom prst="rect">
            <a:avLst/>
          </a:prstGeom>
        </p:spPr>
      </p:pic>
      <p:pic>
        <p:nvPicPr>
          <p:cNvPr id="52" name="Picture 51">
            <a:extLst>
              <a:ext uri="{FF2B5EF4-FFF2-40B4-BE49-F238E27FC236}">
                <a16:creationId xmlns:a16="http://schemas.microsoft.com/office/drawing/2014/main" id="{2B864516-B7AD-4851-BDDE-D144867598F4}"/>
              </a:ext>
            </a:extLst>
          </p:cNvPr>
          <p:cNvPicPr>
            <a:picLocks noChangeAspect="1"/>
          </p:cNvPicPr>
          <p:nvPr/>
        </p:nvPicPr>
        <p:blipFill>
          <a:blip r:embed="rId7"/>
          <a:stretch>
            <a:fillRect/>
          </a:stretch>
        </p:blipFill>
        <p:spPr>
          <a:xfrm>
            <a:off x="7568081" y="1721835"/>
            <a:ext cx="403897" cy="588131"/>
          </a:xfrm>
          <a:prstGeom prst="rect">
            <a:avLst/>
          </a:prstGeom>
        </p:spPr>
      </p:pic>
      <p:pic>
        <p:nvPicPr>
          <p:cNvPr id="53" name="Picture 52">
            <a:extLst>
              <a:ext uri="{FF2B5EF4-FFF2-40B4-BE49-F238E27FC236}">
                <a16:creationId xmlns:a16="http://schemas.microsoft.com/office/drawing/2014/main" id="{8AAAF007-96CF-49C1-A6DF-629B82E6892B}"/>
              </a:ext>
            </a:extLst>
          </p:cNvPr>
          <p:cNvPicPr>
            <a:picLocks noChangeAspect="1"/>
          </p:cNvPicPr>
          <p:nvPr/>
        </p:nvPicPr>
        <p:blipFill>
          <a:blip r:embed="rId8"/>
          <a:stretch>
            <a:fillRect/>
          </a:stretch>
        </p:blipFill>
        <p:spPr>
          <a:xfrm>
            <a:off x="8040777" y="1721835"/>
            <a:ext cx="403897" cy="588131"/>
          </a:xfrm>
          <a:prstGeom prst="rect">
            <a:avLst/>
          </a:prstGeom>
        </p:spPr>
      </p:pic>
    </p:spTree>
    <p:extLst>
      <p:ext uri="{BB962C8B-B14F-4D97-AF65-F5344CB8AC3E}">
        <p14:creationId xmlns:p14="http://schemas.microsoft.com/office/powerpoint/2010/main" val="122589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FC23-DC26-414C-B114-4E9EAF2B6DDB}"/>
              </a:ext>
            </a:extLst>
          </p:cNvPr>
          <p:cNvSpPr>
            <a:spLocks noGrp="1"/>
          </p:cNvSpPr>
          <p:nvPr>
            <p:ph type="title"/>
          </p:nvPr>
        </p:nvSpPr>
        <p:spPr/>
        <p:txBody>
          <a:bodyPr/>
          <a:lstStyle/>
          <a:p>
            <a:r>
              <a:rPr lang="en-GB" dirty="0"/>
              <a:t>Case study: Aramis Dataset</a:t>
            </a:r>
          </a:p>
        </p:txBody>
      </p:sp>
      <p:sp>
        <p:nvSpPr>
          <p:cNvPr id="3" name="Content Placeholder 2">
            <a:extLst>
              <a:ext uri="{FF2B5EF4-FFF2-40B4-BE49-F238E27FC236}">
                <a16:creationId xmlns:a16="http://schemas.microsoft.com/office/drawing/2014/main" id="{1ECF9418-82D4-40D6-AAE5-67B50F5014F6}"/>
              </a:ext>
            </a:extLst>
          </p:cNvPr>
          <p:cNvSpPr>
            <a:spLocks noGrp="1"/>
          </p:cNvSpPr>
          <p:nvPr>
            <p:ph idx="1"/>
          </p:nvPr>
        </p:nvSpPr>
        <p:spPr/>
        <p:txBody>
          <a:bodyPr>
            <a:normAutofit/>
          </a:bodyPr>
          <a:lstStyle/>
          <a:p>
            <a:pPr marL="285750" indent="-285750">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dataset is made up of a train set with 200 4-component systems (800 trajectories) and a test set with 50 4-component systems (200 trajectories).</a:t>
            </a:r>
          </a:p>
          <a:p>
            <a:pPr marL="285750" indent="-285750">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411 trajectories in the train set contain elbow points, i.e. enter abnormal state.</a:t>
            </a:r>
          </a:p>
          <a:p>
            <a:pPr marL="285750" indent="-285750">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min, max, and average time of entering the abnormal state are: 800, 998,</a:t>
            </a:r>
            <a:r>
              <a:rPr lang="en-GB" sz="1800" dirty="0">
                <a:latin typeface="Matura MT Script Capitals" panose="020B0604020202020204" pitchFamily="66"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918.</a:t>
            </a:r>
          </a:p>
          <a:p>
            <a:pPr marL="285750" indent="-285750">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min, max, and average mission time of the trajectories are: 896, 1000, 996</a:t>
            </a:r>
          </a:p>
          <a:p>
            <a:pPr marL="285750" indent="-285750">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p:txBody>
      </p:sp>
      <p:sp>
        <p:nvSpPr>
          <p:cNvPr id="4" name="Explosion: 8 Points 3">
            <a:extLst>
              <a:ext uri="{FF2B5EF4-FFF2-40B4-BE49-F238E27FC236}">
                <a16:creationId xmlns:a16="http://schemas.microsoft.com/office/drawing/2014/main" id="{8A63F344-478D-4174-91DC-7D0BF6C25C23}"/>
              </a:ext>
            </a:extLst>
          </p:cNvPr>
          <p:cNvSpPr/>
          <p:nvPr/>
        </p:nvSpPr>
        <p:spPr>
          <a:xfrm>
            <a:off x="1112363" y="4015821"/>
            <a:ext cx="4166648" cy="1819372"/>
          </a:xfrm>
          <a:prstGeom prst="irregularSeal1">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GB" dirty="0">
                <a:latin typeface="Georgia" panose="02040502050405020303" pitchFamily="18" charset="0"/>
                <a:cs typeface="Times New Roman" panose="02020603050405020304" pitchFamily="18" charset="0"/>
              </a:rPr>
              <a:t>The dataset </a:t>
            </a:r>
            <a:r>
              <a:rPr lang="en-GB">
                <a:latin typeface="Georgia" panose="02040502050405020303" pitchFamily="18" charset="0"/>
                <a:cs typeface="Times New Roman" panose="02020603050405020304" pitchFamily="18" charset="0"/>
              </a:rPr>
              <a:t>is imbalanced</a:t>
            </a:r>
            <a:endParaRPr lang="en-GB" dirty="0">
              <a:latin typeface="Georgia" panose="02040502050405020303"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7BAF7F67-ACC7-447B-A439-60C88FB0925A}"/>
              </a:ext>
            </a:extLst>
          </p:cNvPr>
          <p:cNvSpPr/>
          <p:nvPr/>
        </p:nvSpPr>
        <p:spPr>
          <a:xfrm>
            <a:off x="5439266" y="4675695"/>
            <a:ext cx="537328" cy="3393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8F1DFA5-0361-4A23-98C5-8D5EF81ED47A}"/>
              </a:ext>
            </a:extLst>
          </p:cNvPr>
          <p:cNvSpPr txBox="1"/>
          <p:nvPr/>
        </p:nvSpPr>
        <p:spPr>
          <a:xfrm>
            <a:off x="6190982" y="4645728"/>
            <a:ext cx="15767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latin typeface="Times New Roman" panose="02020603050405020304" pitchFamily="18" charset="0"/>
                <a:cs typeface="Times New Roman" panose="02020603050405020304" pitchFamily="18" charset="0"/>
              </a:rPr>
              <a:t>over-sampling</a:t>
            </a:r>
          </a:p>
        </p:txBody>
      </p:sp>
    </p:spTree>
    <p:extLst>
      <p:ext uri="{BB962C8B-B14F-4D97-AF65-F5344CB8AC3E}">
        <p14:creationId xmlns:p14="http://schemas.microsoft.com/office/powerpoint/2010/main" val="225508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Method:</a:t>
            </a:r>
          </a:p>
        </p:txBody>
      </p:sp>
      <p:sp>
        <p:nvSpPr>
          <p:cNvPr id="3" name="Segnaposto contenuto 2"/>
          <p:cNvSpPr>
            <a:spLocks noGrp="1"/>
          </p:cNvSpPr>
          <p:nvPr>
            <p:ph idx="1"/>
          </p:nvPr>
        </p:nvSpPr>
        <p:spPr/>
        <p:txBody>
          <a:bodyPr>
            <a:normAutofit/>
          </a:bodyPr>
          <a:lstStyle/>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Only the trajectories from the train set with elbow point are considered for training.</a:t>
            </a:r>
          </a:p>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The train set is divided into train and validation sets (3:1)</a:t>
            </a:r>
          </a:p>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The best AE obtained from the CoEA (which is already trained on one trajectory in the CoEA) is selected and trained on the whole train set. After 4 epochs, the MSE gets lower than 1e-5 and the training is stopped by early stopping.</a:t>
            </a:r>
          </a:p>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The classifier is built by removing the decoder and adding a classification layer with two neurons for the two classes (0 and 1) on top of the encoder.</a:t>
            </a:r>
          </a:p>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The selected loss function for the classifier is Binary Cross Entropy and the classification layer activation function is Sigmoid. </a:t>
            </a:r>
            <a:r>
              <a:rPr lang="en-GB" sz="1800" dirty="0">
                <a:latin typeface="Times New Roman" panose="02020603050405020304" pitchFamily="18" charset="0"/>
                <a:cs typeface="Times New Roman" panose="02020603050405020304" pitchFamily="18" charset="0"/>
              </a:rPr>
              <a:t>“</a:t>
            </a:r>
            <a:r>
              <a:rPr lang="it-IT" sz="1800" dirty="0">
                <a:latin typeface="Times New Roman" panose="02020603050405020304" pitchFamily="18" charset="0"/>
                <a:cs typeface="Times New Roman" panose="02020603050405020304" pitchFamily="18" charset="0"/>
              </a:rPr>
              <a:t>Nadam</a:t>
            </a:r>
            <a:r>
              <a:rPr lang="en-GB" sz="1800" dirty="0">
                <a:latin typeface="Times New Roman" panose="02020603050405020304" pitchFamily="18" charset="0"/>
                <a:cs typeface="Times New Roman" panose="02020603050405020304" pitchFamily="18" charset="0"/>
              </a:rPr>
              <a:t>”</a:t>
            </a:r>
            <a:r>
              <a:rPr lang="it-IT" sz="1800" dirty="0">
                <a:latin typeface="Times New Roman" panose="02020603050405020304" pitchFamily="18" charset="0"/>
                <a:cs typeface="Times New Roman" panose="02020603050405020304" pitchFamily="18" charset="0"/>
              </a:rPr>
              <a:t> optimizer is used for training.</a:t>
            </a:r>
          </a:p>
          <a:p>
            <a:pPr marL="285750" indent="-285750" algn="just">
              <a:buFont typeface="Arial" panose="020B0604020202020204" pitchFamily="34" charset="0"/>
              <a:buChar char="•"/>
            </a:pPr>
            <a:r>
              <a:rPr lang="it-IT" sz="1800" dirty="0">
                <a:latin typeface="Times New Roman" panose="02020603050405020304" pitchFamily="18" charset="0"/>
                <a:cs typeface="Times New Roman" panose="02020603050405020304" pitchFamily="18" charset="0"/>
              </a:rPr>
              <a:t>First, the encoder weights are frozen and the classifier is trained for 100 epochs. Then, the final layer weights of the encoder are un-frozen and the classifier is trained for 200 more epochs. Finally, the penultimate layer of the encoder is un-frozen and the training goes on.</a:t>
            </a:r>
          </a:p>
        </p:txBody>
      </p:sp>
    </p:spTree>
    <p:extLst>
      <p:ext uri="{BB962C8B-B14F-4D97-AF65-F5344CB8AC3E}">
        <p14:creationId xmlns:p14="http://schemas.microsoft.com/office/powerpoint/2010/main" val="33836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90B4-7257-4DA1-BEF6-9AC6E2AF028C}"/>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6D66EA44-7EF3-4544-BD63-383AFF64A74C}"/>
              </a:ext>
            </a:extLst>
          </p:cNvPr>
          <p:cNvSpPr>
            <a:spLocks noGrp="1"/>
          </p:cNvSpPr>
          <p:nvPr>
            <p:ph idx="1"/>
          </p:nvPr>
        </p:nvSpPr>
        <p:spPr>
          <a:xfrm>
            <a:off x="457200" y="1600200"/>
            <a:ext cx="8412364" cy="4525963"/>
          </a:xfrm>
        </p:spPr>
        <p:txBody>
          <a:bodyPr>
            <a:normAutofit/>
          </a:bodyPr>
          <a:lstStyle/>
          <a:p>
            <a:pPr marL="285750" indent="-285750" algn="just">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minority class (“1”s) is oversampled using SMOTE method.</a:t>
            </a:r>
          </a:p>
          <a:p>
            <a:pPr marL="285750" indent="-285750" algn="just">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Aramis metric for the validation set reached a minimum value of 0.0629 at epoch 984.</a:t>
            </a:r>
          </a:p>
        </p:txBody>
      </p:sp>
      <p:pic>
        <p:nvPicPr>
          <p:cNvPr id="5" name="Picture 4" descr="A picture containing screenshot, map&#10;&#10;Description automatically generated">
            <a:extLst>
              <a:ext uri="{FF2B5EF4-FFF2-40B4-BE49-F238E27FC236}">
                <a16:creationId xmlns:a16="http://schemas.microsoft.com/office/drawing/2014/main" id="{7AD7AC2B-71BC-43F8-A056-9D5112EF6E65}"/>
              </a:ext>
            </a:extLst>
          </p:cNvPr>
          <p:cNvPicPr>
            <a:picLocks noChangeAspect="1"/>
          </p:cNvPicPr>
          <p:nvPr/>
        </p:nvPicPr>
        <p:blipFill rotWithShape="1">
          <a:blip r:embed="rId2"/>
          <a:srcRect l="1729" t="5756" r="8601"/>
          <a:stretch/>
        </p:blipFill>
        <p:spPr>
          <a:xfrm>
            <a:off x="7042" y="2544944"/>
            <a:ext cx="4572000" cy="3203466"/>
          </a:xfrm>
          <a:prstGeom prst="rect">
            <a:avLst/>
          </a:prstGeom>
        </p:spPr>
      </p:pic>
      <p:pic>
        <p:nvPicPr>
          <p:cNvPr id="7" name="Picture 6" descr="A close up of a map&#10;&#10;Description automatically generated">
            <a:extLst>
              <a:ext uri="{FF2B5EF4-FFF2-40B4-BE49-F238E27FC236}">
                <a16:creationId xmlns:a16="http://schemas.microsoft.com/office/drawing/2014/main" id="{5E887652-2667-4CF3-A473-05DE79A652DB}"/>
              </a:ext>
            </a:extLst>
          </p:cNvPr>
          <p:cNvPicPr>
            <a:picLocks noChangeAspect="1"/>
          </p:cNvPicPr>
          <p:nvPr/>
        </p:nvPicPr>
        <p:blipFill rotWithShape="1">
          <a:blip r:embed="rId3"/>
          <a:srcRect l="1729" t="5744" r="8601" b="12"/>
          <a:stretch/>
        </p:blipFill>
        <p:spPr>
          <a:xfrm>
            <a:off x="4571998" y="2544944"/>
            <a:ext cx="4572002" cy="3203467"/>
          </a:xfrm>
          <a:prstGeom prst="rect">
            <a:avLst/>
          </a:prstGeom>
        </p:spPr>
      </p:pic>
    </p:spTree>
    <p:extLst>
      <p:ext uri="{BB962C8B-B14F-4D97-AF65-F5344CB8AC3E}">
        <p14:creationId xmlns:p14="http://schemas.microsoft.com/office/powerpoint/2010/main" val="218052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7660-C29C-4F34-BD43-EFB2B50EEBC2}"/>
              </a:ext>
            </a:extLst>
          </p:cNvPr>
          <p:cNvSpPr>
            <a:spLocks noGrp="1"/>
          </p:cNvSpPr>
          <p:nvPr>
            <p:ph type="title"/>
          </p:nvPr>
        </p:nvSpPr>
        <p:spPr/>
        <p:txBody>
          <a:bodyPr/>
          <a:lstStyle/>
          <a:p>
            <a:r>
              <a:rPr lang="en-GB" dirty="0"/>
              <a:t>Results</a:t>
            </a:r>
          </a:p>
        </p:txBody>
      </p:sp>
      <p:pic>
        <p:nvPicPr>
          <p:cNvPr id="9" name="Picture 8">
            <a:extLst>
              <a:ext uri="{FF2B5EF4-FFF2-40B4-BE49-F238E27FC236}">
                <a16:creationId xmlns:a16="http://schemas.microsoft.com/office/drawing/2014/main" id="{ED669BDC-4AFF-4253-B6A1-CAB69328DA48}"/>
              </a:ext>
            </a:extLst>
          </p:cNvPr>
          <p:cNvPicPr>
            <a:picLocks noChangeAspect="1"/>
          </p:cNvPicPr>
          <p:nvPr/>
        </p:nvPicPr>
        <p:blipFill>
          <a:blip r:embed="rId2"/>
          <a:srcRect/>
          <a:stretch/>
        </p:blipFill>
        <p:spPr>
          <a:xfrm>
            <a:off x="1684182" y="2126340"/>
            <a:ext cx="5775636" cy="3850424"/>
          </a:xfrm>
          <a:prstGeom prst="rect">
            <a:avLst/>
          </a:prstGeom>
        </p:spPr>
      </p:pic>
      <p:sp>
        <p:nvSpPr>
          <p:cNvPr id="8" name="TextBox 7">
            <a:extLst>
              <a:ext uri="{FF2B5EF4-FFF2-40B4-BE49-F238E27FC236}">
                <a16:creationId xmlns:a16="http://schemas.microsoft.com/office/drawing/2014/main" id="{2AC7AB31-7938-40FA-89B7-6E40747D49D6}"/>
              </a:ext>
            </a:extLst>
          </p:cNvPr>
          <p:cNvSpPr txBox="1"/>
          <p:nvPr/>
        </p:nvSpPr>
        <p:spPr>
          <a:xfrm>
            <a:off x="461913" y="1480009"/>
            <a:ext cx="8191893"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The resulting value for </a:t>
            </a:r>
            <a:r>
              <a:rPr lang="en-GB" b="1" dirty="0">
                <a:latin typeface="Times New Roman" panose="02020603050405020304" pitchFamily="18" charset="0"/>
                <a:cs typeface="Times New Roman" panose="02020603050405020304" pitchFamily="18" charset="0"/>
              </a:rPr>
              <a:t>Aramis metric </a:t>
            </a:r>
            <a:r>
              <a:rPr lang="en-GB" dirty="0">
                <a:latin typeface="Times New Roman" panose="02020603050405020304" pitchFamily="18" charset="0"/>
                <a:cs typeface="Times New Roman" panose="02020603050405020304" pitchFamily="18" charset="0"/>
              </a:rPr>
              <a:t>for the test set is </a:t>
            </a:r>
            <a:r>
              <a:rPr lang="en-GB" b="1" dirty="0">
                <a:latin typeface="Times New Roman" panose="02020603050405020304" pitchFamily="18" charset="0"/>
                <a:cs typeface="Times New Roman" panose="02020603050405020304" pitchFamily="18" charset="0"/>
              </a:rPr>
              <a:t>0.0735</a:t>
            </a:r>
          </a:p>
        </p:txBody>
      </p:sp>
      <p:sp>
        <p:nvSpPr>
          <p:cNvPr id="12" name="Oval 11">
            <a:extLst>
              <a:ext uri="{FF2B5EF4-FFF2-40B4-BE49-F238E27FC236}">
                <a16:creationId xmlns:a16="http://schemas.microsoft.com/office/drawing/2014/main" id="{3C8A3CDB-372E-46F2-B9B7-C68D9A89A129}"/>
              </a:ext>
            </a:extLst>
          </p:cNvPr>
          <p:cNvSpPr/>
          <p:nvPr/>
        </p:nvSpPr>
        <p:spPr>
          <a:xfrm>
            <a:off x="552568" y="1597198"/>
            <a:ext cx="160256" cy="1602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22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4209-1800-DD4E-A30A-9D6DCEDE1331}"/>
              </a:ext>
            </a:extLst>
          </p:cNvPr>
          <p:cNvSpPr>
            <a:spLocks noGrp="1"/>
          </p:cNvSpPr>
          <p:nvPr>
            <p:ph type="title"/>
          </p:nvPr>
        </p:nvSpPr>
        <p:spPr/>
        <p:txBody>
          <a:bodyPr>
            <a:normAutofit/>
          </a:bodyPr>
          <a:lstStyle/>
          <a:p>
            <a:r>
              <a:rPr lang="en-US" dirty="0"/>
              <a:t>What is the problem?</a:t>
            </a:r>
            <a:endParaRPr lang="en-GB" dirty="0"/>
          </a:p>
        </p:txBody>
      </p:sp>
      <p:sp>
        <p:nvSpPr>
          <p:cNvPr id="39" name="Segnaposto numero diapositiva 2">
            <a:extLst>
              <a:ext uri="{FF2B5EF4-FFF2-40B4-BE49-F238E27FC236}">
                <a16:creationId xmlns:a16="http://schemas.microsoft.com/office/drawing/2014/main" id="{0BF85042-66A7-EB42-8982-D7A6711C6F72}"/>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2</a:t>
            </a:fld>
            <a:endParaRPr lang="it-IT"/>
          </a:p>
        </p:txBody>
      </p:sp>
      <p:pic>
        <p:nvPicPr>
          <p:cNvPr id="11" name="Picture 10" descr="A screenshot of a social media post&#10;&#10;Description automatically generated">
            <a:extLst>
              <a:ext uri="{FF2B5EF4-FFF2-40B4-BE49-F238E27FC236}">
                <a16:creationId xmlns:a16="http://schemas.microsoft.com/office/drawing/2014/main" id="{F8759971-297D-4E77-8B9F-4614128D208E}"/>
              </a:ext>
            </a:extLst>
          </p:cNvPr>
          <p:cNvPicPr>
            <a:picLocks noChangeAspect="1"/>
          </p:cNvPicPr>
          <p:nvPr/>
        </p:nvPicPr>
        <p:blipFill rotWithShape="1">
          <a:blip r:embed="rId3">
            <a:extLst>
              <a:ext uri="{28A0092B-C50C-407E-A947-70E740481C1C}">
                <a14:useLocalDpi xmlns:a14="http://schemas.microsoft.com/office/drawing/2010/main" val="0"/>
              </a:ext>
            </a:extLst>
          </a:blip>
          <a:srcRect l="3872" t="4299" r="51787" b="22430"/>
          <a:stretch/>
        </p:blipFill>
        <p:spPr>
          <a:xfrm>
            <a:off x="3354468" y="1583362"/>
            <a:ext cx="1587036" cy="601999"/>
          </a:xfrm>
          <a:prstGeom prst="rect">
            <a:avLst/>
          </a:prstGeom>
          <a:ln>
            <a:solidFill>
              <a:schemeClr val="tx1"/>
            </a:solidFill>
          </a:ln>
        </p:spPr>
      </p:pic>
      <p:sp>
        <p:nvSpPr>
          <p:cNvPr id="13" name="TextBox 12">
            <a:extLst>
              <a:ext uri="{FF2B5EF4-FFF2-40B4-BE49-F238E27FC236}">
                <a16:creationId xmlns:a16="http://schemas.microsoft.com/office/drawing/2014/main" id="{D0A45C0C-68F9-4AE4-9C53-EDFA13779347}"/>
              </a:ext>
            </a:extLst>
          </p:cNvPr>
          <p:cNvSpPr txBox="1"/>
          <p:nvPr/>
        </p:nvSpPr>
        <p:spPr>
          <a:xfrm>
            <a:off x="5405674" y="1583362"/>
            <a:ext cx="1587036" cy="2369880"/>
          </a:xfrm>
          <a:prstGeom prst="rect">
            <a:avLst/>
          </a:prstGeom>
          <a:noFill/>
          <a:ln w="19050">
            <a:solidFill>
              <a:schemeClr val="tx1"/>
            </a:solidFill>
          </a:ln>
        </p:spPr>
        <p:txBody>
          <a:bodyPr wrap="square" rtlCol="0">
            <a:spAutoFit/>
          </a:bodyPr>
          <a:lstStyle/>
          <a:p>
            <a:pPr algn="ctr"/>
            <a:endParaRPr lang="en-GB" sz="1600" b="1" dirty="0">
              <a:latin typeface="Georgia" panose="02040502050405020303" pitchFamily="18" charset="0"/>
            </a:endParaRPr>
          </a:p>
          <a:p>
            <a:pPr algn="ctr"/>
            <a:endParaRPr lang="en-GB" sz="1600" b="1" dirty="0">
              <a:latin typeface="Georgia" panose="02040502050405020303" pitchFamily="18" charset="0"/>
            </a:endParaRPr>
          </a:p>
          <a:p>
            <a:pPr algn="ctr"/>
            <a:endParaRPr lang="en-GB" sz="1600" b="1" dirty="0">
              <a:latin typeface="Georgia" panose="02040502050405020303" pitchFamily="18" charset="0"/>
            </a:endParaRPr>
          </a:p>
          <a:p>
            <a:pPr algn="ctr"/>
            <a:r>
              <a:rPr lang="en-GB" sz="1600" b="1" dirty="0">
                <a:latin typeface="Georgia" panose="02040502050405020303" pitchFamily="18" charset="0"/>
              </a:rPr>
              <a:t>Degradation Assessment Module</a:t>
            </a:r>
          </a:p>
          <a:p>
            <a:pPr algn="ctr"/>
            <a:endParaRPr lang="en-GB" sz="1600" b="1" dirty="0">
              <a:latin typeface="Georgia" panose="02040502050405020303" pitchFamily="18" charset="0"/>
            </a:endParaRPr>
          </a:p>
          <a:p>
            <a:pPr algn="ctr"/>
            <a:endParaRPr lang="en-GB" b="1" dirty="0">
              <a:latin typeface="Georgia" panose="02040502050405020303" pitchFamily="18" charset="0"/>
            </a:endParaRPr>
          </a:p>
          <a:p>
            <a:pPr algn="ctr"/>
            <a:endParaRPr lang="en-GB" b="1" dirty="0">
              <a:latin typeface="Georgia" panose="02040502050405020303" pitchFamily="18" charset="0"/>
            </a:endParaRPr>
          </a:p>
        </p:txBody>
      </p:sp>
      <p:cxnSp>
        <p:nvCxnSpPr>
          <p:cNvPr id="17" name="Straight Arrow Connector 16">
            <a:extLst>
              <a:ext uri="{FF2B5EF4-FFF2-40B4-BE49-F238E27FC236}">
                <a16:creationId xmlns:a16="http://schemas.microsoft.com/office/drawing/2014/main" id="{3DD648FC-8C20-4B73-BEAF-28116CDEDDD5}"/>
              </a:ext>
            </a:extLst>
          </p:cNvPr>
          <p:cNvCxnSpPr>
            <a:cxnSpLocks/>
          </p:cNvCxnSpPr>
          <p:nvPr/>
        </p:nvCxnSpPr>
        <p:spPr>
          <a:xfrm>
            <a:off x="5018242" y="1876380"/>
            <a:ext cx="310694"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CC02A68-89BB-476E-80BA-14791AA052C5}"/>
              </a:ext>
            </a:extLst>
          </p:cNvPr>
          <p:cNvSpPr txBox="1"/>
          <p:nvPr/>
        </p:nvSpPr>
        <p:spPr>
          <a:xfrm>
            <a:off x="6824600" y="5127187"/>
            <a:ext cx="2051596" cy="584775"/>
          </a:xfrm>
          <a:prstGeom prst="rect">
            <a:avLst/>
          </a:prstGeom>
          <a:noFill/>
          <a:ln w="19050">
            <a:solidFill>
              <a:schemeClr val="tx1"/>
            </a:solidFill>
          </a:ln>
        </p:spPr>
        <p:txBody>
          <a:bodyPr wrap="square" rtlCol="0">
            <a:spAutoFit/>
          </a:bodyPr>
          <a:lstStyle/>
          <a:p>
            <a:pPr algn="ctr"/>
            <a:r>
              <a:rPr lang="en-GB" sz="1600" b="1" dirty="0">
                <a:latin typeface="Georgia" panose="02040502050405020303" pitchFamily="18" charset="0"/>
              </a:rPr>
              <a:t>Condition-Based Maintenance</a:t>
            </a:r>
            <a:endParaRPr lang="en-GB" b="1" dirty="0">
              <a:latin typeface="Georgia" panose="02040502050405020303" pitchFamily="18" charset="0"/>
            </a:endParaRPr>
          </a:p>
        </p:txBody>
      </p:sp>
      <p:cxnSp>
        <p:nvCxnSpPr>
          <p:cNvPr id="10" name="Straight Arrow Connector 9">
            <a:extLst>
              <a:ext uri="{FF2B5EF4-FFF2-40B4-BE49-F238E27FC236}">
                <a16:creationId xmlns:a16="http://schemas.microsoft.com/office/drawing/2014/main" id="{B0929AFC-CFD0-4B7D-831A-B18A780A5AE8}"/>
              </a:ext>
            </a:extLst>
          </p:cNvPr>
          <p:cNvCxnSpPr>
            <a:cxnSpLocks/>
          </p:cNvCxnSpPr>
          <p:nvPr/>
        </p:nvCxnSpPr>
        <p:spPr>
          <a:xfrm>
            <a:off x="7850398" y="4239228"/>
            <a:ext cx="0" cy="7475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18C57CA1-5087-434B-81B2-EAF12BAB7C40}"/>
              </a:ext>
            </a:extLst>
          </p:cNvPr>
          <p:cNvSpPr txBox="1"/>
          <p:nvPr/>
        </p:nvSpPr>
        <p:spPr>
          <a:xfrm>
            <a:off x="885717" y="4634745"/>
            <a:ext cx="3646450" cy="1569660"/>
          </a:xfrm>
          <a:prstGeom prst="rect">
            <a:avLst/>
          </a:prstGeom>
          <a:noFill/>
          <a:ln w="19050">
            <a:solidFill>
              <a:schemeClr val="tx1"/>
            </a:solidFill>
          </a:ln>
        </p:spPr>
        <p:txBody>
          <a:bodyPr wrap="square" rtlCol="0">
            <a:spAutoFit/>
          </a:bodyPr>
          <a:lstStyle/>
          <a:p>
            <a:r>
              <a:rPr lang="en-GB" sz="1600" b="1" dirty="0">
                <a:latin typeface="Georgia" panose="02040502050405020303" pitchFamily="18" charset="0"/>
              </a:rPr>
              <a:t>Advantages:</a:t>
            </a:r>
          </a:p>
          <a:p>
            <a:endParaRPr lang="en-GB" sz="1600" dirty="0">
              <a:latin typeface="Georgia" panose="02040502050405020303" pitchFamily="18" charset="0"/>
            </a:endParaRPr>
          </a:p>
          <a:p>
            <a:pPr marL="285750" indent="-285750">
              <a:buFontTx/>
              <a:buChar char="-"/>
            </a:pPr>
            <a:r>
              <a:rPr lang="en-GB" sz="1600" dirty="0">
                <a:latin typeface="Georgia" panose="02040502050405020303" pitchFamily="18" charset="0"/>
              </a:rPr>
              <a:t>Reduced downtime</a:t>
            </a:r>
          </a:p>
          <a:p>
            <a:pPr marL="285750" indent="-285750">
              <a:buFontTx/>
              <a:buChar char="-"/>
            </a:pPr>
            <a:r>
              <a:rPr lang="en-GB" sz="1600" dirty="0">
                <a:latin typeface="Georgia" panose="02040502050405020303" pitchFamily="18" charset="0"/>
              </a:rPr>
              <a:t>Reduced unplanned failures</a:t>
            </a:r>
          </a:p>
          <a:p>
            <a:pPr marL="285750" indent="-285750">
              <a:buFontTx/>
              <a:buChar char="-"/>
            </a:pPr>
            <a:r>
              <a:rPr lang="en-GB" sz="1600" dirty="0">
                <a:latin typeface="Georgia" panose="02040502050405020303" pitchFamily="18" charset="0"/>
              </a:rPr>
              <a:t>Reduced overall maintenance costs</a:t>
            </a:r>
          </a:p>
          <a:p>
            <a:pPr marL="285750" indent="-285750">
              <a:buFontTx/>
              <a:buChar char="-"/>
            </a:pPr>
            <a:r>
              <a:rPr lang="en-GB" sz="1600" dirty="0">
                <a:latin typeface="Georgia" panose="02040502050405020303" pitchFamily="18" charset="0"/>
              </a:rPr>
              <a:t>…</a:t>
            </a:r>
          </a:p>
        </p:txBody>
      </p:sp>
      <p:cxnSp>
        <p:nvCxnSpPr>
          <p:cNvPr id="24" name="Straight Arrow Connector 23">
            <a:extLst>
              <a:ext uri="{FF2B5EF4-FFF2-40B4-BE49-F238E27FC236}">
                <a16:creationId xmlns:a16="http://schemas.microsoft.com/office/drawing/2014/main" id="{7DAF7E7B-5FCA-4D6B-9E9F-918578C053E9}"/>
              </a:ext>
            </a:extLst>
          </p:cNvPr>
          <p:cNvCxnSpPr>
            <a:cxnSpLocks/>
          </p:cNvCxnSpPr>
          <p:nvPr/>
        </p:nvCxnSpPr>
        <p:spPr>
          <a:xfrm flipH="1" flipV="1">
            <a:off x="4881298" y="5419575"/>
            <a:ext cx="160984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Picture 3" descr="A close up of a piece of paper&#10;&#10;Description automatically generated">
            <a:extLst>
              <a:ext uri="{FF2B5EF4-FFF2-40B4-BE49-F238E27FC236}">
                <a16:creationId xmlns:a16="http://schemas.microsoft.com/office/drawing/2014/main" id="{E563C107-E350-4A03-93A3-93CEA92DE694}"/>
              </a:ext>
            </a:extLst>
          </p:cNvPr>
          <p:cNvPicPr>
            <a:picLocks noChangeAspect="1"/>
          </p:cNvPicPr>
          <p:nvPr/>
        </p:nvPicPr>
        <p:blipFill rotWithShape="1">
          <a:blip r:embed="rId4">
            <a:extLst>
              <a:ext uri="{28A0092B-C50C-407E-A947-70E740481C1C}">
                <a14:useLocalDpi xmlns:a14="http://schemas.microsoft.com/office/drawing/2010/main" val="0"/>
              </a:ext>
            </a:extLst>
          </a:blip>
          <a:srcRect l="6269" t="5773" r="352" b="9145"/>
          <a:stretch/>
        </p:blipFill>
        <p:spPr>
          <a:xfrm>
            <a:off x="3348992" y="2463787"/>
            <a:ext cx="1592512" cy="603110"/>
          </a:xfrm>
          <a:prstGeom prst="rect">
            <a:avLst/>
          </a:prstGeom>
          <a:ln>
            <a:solidFill>
              <a:schemeClr val="tx1"/>
            </a:solidFill>
          </a:ln>
        </p:spPr>
      </p:pic>
      <p:pic>
        <p:nvPicPr>
          <p:cNvPr id="19" name="Picture 18" descr="A picture containing black, sitting, white, colorful&#10;&#10;Description automatically generated">
            <a:extLst>
              <a:ext uri="{FF2B5EF4-FFF2-40B4-BE49-F238E27FC236}">
                <a16:creationId xmlns:a16="http://schemas.microsoft.com/office/drawing/2014/main" id="{48D73F08-9CAC-4262-90AF-0A305141913F}"/>
              </a:ext>
            </a:extLst>
          </p:cNvPr>
          <p:cNvPicPr>
            <a:picLocks noChangeAspect="1"/>
          </p:cNvPicPr>
          <p:nvPr/>
        </p:nvPicPr>
        <p:blipFill rotWithShape="1">
          <a:blip r:embed="rId5">
            <a:extLst>
              <a:ext uri="{28A0092B-C50C-407E-A947-70E740481C1C}">
                <a14:useLocalDpi xmlns:a14="http://schemas.microsoft.com/office/drawing/2010/main" val="0"/>
              </a:ext>
            </a:extLst>
          </a:blip>
          <a:srcRect l="4881" t="20936" r="3696" b="10519"/>
          <a:stretch/>
        </p:blipFill>
        <p:spPr>
          <a:xfrm>
            <a:off x="3348992" y="3348934"/>
            <a:ext cx="1592513" cy="603110"/>
          </a:xfrm>
          <a:prstGeom prst="rect">
            <a:avLst/>
          </a:prstGeom>
          <a:ln>
            <a:solidFill>
              <a:schemeClr val="tx1"/>
            </a:solidFill>
          </a:ln>
        </p:spPr>
      </p:pic>
      <p:pic>
        <p:nvPicPr>
          <p:cNvPr id="6" name="Picture 5" descr="A picture containing green, indoor, bowl, sitting&#10;&#10;Description automatically generated">
            <a:extLst>
              <a:ext uri="{FF2B5EF4-FFF2-40B4-BE49-F238E27FC236}">
                <a16:creationId xmlns:a16="http://schemas.microsoft.com/office/drawing/2014/main" id="{84E09EB8-E552-48D7-B337-63A78F5B84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717" y="1557206"/>
            <a:ext cx="2446058" cy="2446058"/>
          </a:xfrm>
          <a:prstGeom prst="rect">
            <a:avLst/>
          </a:prstGeom>
        </p:spPr>
      </p:pic>
      <p:sp>
        <p:nvSpPr>
          <p:cNvPr id="16" name="TextBox 15">
            <a:extLst>
              <a:ext uri="{FF2B5EF4-FFF2-40B4-BE49-F238E27FC236}">
                <a16:creationId xmlns:a16="http://schemas.microsoft.com/office/drawing/2014/main" id="{A2F73F09-B46E-4063-B034-38C35F7F5A3E}"/>
              </a:ext>
            </a:extLst>
          </p:cNvPr>
          <p:cNvSpPr txBox="1"/>
          <p:nvPr/>
        </p:nvSpPr>
        <p:spPr>
          <a:xfrm>
            <a:off x="3314557" y="3305889"/>
            <a:ext cx="721672" cy="246221"/>
          </a:xfrm>
          <a:prstGeom prst="rect">
            <a:avLst/>
          </a:prstGeom>
          <a:noFill/>
        </p:spPr>
        <p:txBody>
          <a:bodyPr wrap="none" rtlCol="0">
            <a:spAutoFit/>
          </a:bodyPr>
          <a:lstStyle/>
          <a:p>
            <a:r>
              <a:rPr lang="en-GB" sz="1000" u="sng" dirty="0">
                <a:latin typeface="Georgia" panose="02040502050405020303" pitchFamily="18" charset="0"/>
              </a:rPr>
              <a:t>Vibration</a:t>
            </a:r>
          </a:p>
        </p:txBody>
      </p:sp>
      <p:sp>
        <p:nvSpPr>
          <p:cNvPr id="23" name="TextBox 22">
            <a:extLst>
              <a:ext uri="{FF2B5EF4-FFF2-40B4-BE49-F238E27FC236}">
                <a16:creationId xmlns:a16="http://schemas.microsoft.com/office/drawing/2014/main" id="{17D284F0-F3F8-4C5D-A6DF-768809B5CF67}"/>
              </a:ext>
            </a:extLst>
          </p:cNvPr>
          <p:cNvSpPr txBox="1"/>
          <p:nvPr/>
        </p:nvSpPr>
        <p:spPr>
          <a:xfrm>
            <a:off x="3314557" y="2432734"/>
            <a:ext cx="263214" cy="246221"/>
          </a:xfrm>
          <a:prstGeom prst="rect">
            <a:avLst/>
          </a:prstGeom>
          <a:noFill/>
        </p:spPr>
        <p:txBody>
          <a:bodyPr wrap="none" rtlCol="0">
            <a:spAutoFit/>
          </a:bodyPr>
          <a:lstStyle/>
          <a:p>
            <a:r>
              <a:rPr lang="en-GB" sz="1000" u="sng" dirty="0">
                <a:latin typeface="Georgia" panose="02040502050405020303" pitchFamily="18" charset="0"/>
              </a:rPr>
              <a:t>T</a:t>
            </a:r>
          </a:p>
        </p:txBody>
      </p:sp>
      <p:sp>
        <p:nvSpPr>
          <p:cNvPr id="25" name="TextBox 24">
            <a:extLst>
              <a:ext uri="{FF2B5EF4-FFF2-40B4-BE49-F238E27FC236}">
                <a16:creationId xmlns:a16="http://schemas.microsoft.com/office/drawing/2014/main" id="{99A2839F-C354-45D0-A7DA-CFCD2183AB7F}"/>
              </a:ext>
            </a:extLst>
          </p:cNvPr>
          <p:cNvSpPr txBox="1"/>
          <p:nvPr/>
        </p:nvSpPr>
        <p:spPr>
          <a:xfrm>
            <a:off x="3341537" y="1559579"/>
            <a:ext cx="263214" cy="246221"/>
          </a:xfrm>
          <a:prstGeom prst="rect">
            <a:avLst/>
          </a:prstGeom>
          <a:noFill/>
        </p:spPr>
        <p:txBody>
          <a:bodyPr wrap="none" rtlCol="0">
            <a:spAutoFit/>
          </a:bodyPr>
          <a:lstStyle/>
          <a:p>
            <a:r>
              <a:rPr lang="en-GB" sz="1000" u="sng" dirty="0">
                <a:latin typeface="Georgia" panose="02040502050405020303" pitchFamily="18" charset="0"/>
              </a:rPr>
              <a:t>P</a:t>
            </a:r>
          </a:p>
        </p:txBody>
      </p:sp>
      <p:cxnSp>
        <p:nvCxnSpPr>
          <p:cNvPr id="26" name="Straight Arrow Connector 25">
            <a:extLst>
              <a:ext uri="{FF2B5EF4-FFF2-40B4-BE49-F238E27FC236}">
                <a16:creationId xmlns:a16="http://schemas.microsoft.com/office/drawing/2014/main" id="{6B88FE9F-AEC4-4846-856D-B02DE4E75C41}"/>
              </a:ext>
            </a:extLst>
          </p:cNvPr>
          <p:cNvCxnSpPr>
            <a:cxnSpLocks/>
          </p:cNvCxnSpPr>
          <p:nvPr/>
        </p:nvCxnSpPr>
        <p:spPr>
          <a:xfrm>
            <a:off x="5018242" y="2769367"/>
            <a:ext cx="310694"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A483015-0BD7-4629-8B46-9AE35136B705}"/>
              </a:ext>
            </a:extLst>
          </p:cNvPr>
          <p:cNvCxnSpPr>
            <a:cxnSpLocks/>
          </p:cNvCxnSpPr>
          <p:nvPr/>
        </p:nvCxnSpPr>
        <p:spPr>
          <a:xfrm>
            <a:off x="5018242" y="3624726"/>
            <a:ext cx="310694"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56F81D18-B55E-4A6A-B34D-287ACCA53785}"/>
              </a:ext>
            </a:extLst>
          </p:cNvPr>
          <p:cNvPicPr>
            <a:picLocks noChangeAspect="1"/>
          </p:cNvPicPr>
          <p:nvPr/>
        </p:nvPicPr>
        <p:blipFill>
          <a:blip r:embed="rId7"/>
          <a:stretch>
            <a:fillRect/>
          </a:stretch>
        </p:blipFill>
        <p:spPr>
          <a:xfrm>
            <a:off x="7690148" y="1583404"/>
            <a:ext cx="331663" cy="2371925"/>
          </a:xfrm>
          <a:prstGeom prst="rect">
            <a:avLst/>
          </a:prstGeom>
        </p:spPr>
      </p:pic>
      <p:sp>
        <p:nvSpPr>
          <p:cNvPr id="30" name="TextBox 29">
            <a:extLst>
              <a:ext uri="{FF2B5EF4-FFF2-40B4-BE49-F238E27FC236}">
                <a16:creationId xmlns:a16="http://schemas.microsoft.com/office/drawing/2014/main" id="{BCFE31A2-DE8D-4710-BFD6-2F4CB6FCFD46}"/>
              </a:ext>
            </a:extLst>
          </p:cNvPr>
          <p:cNvSpPr txBox="1"/>
          <p:nvPr/>
        </p:nvSpPr>
        <p:spPr>
          <a:xfrm>
            <a:off x="7985950" y="1632195"/>
            <a:ext cx="836579" cy="276999"/>
          </a:xfrm>
          <a:prstGeom prst="rect">
            <a:avLst/>
          </a:prstGeom>
          <a:noFill/>
        </p:spPr>
        <p:txBody>
          <a:bodyPr wrap="square" rtlCol="0">
            <a:spAutoFit/>
          </a:bodyPr>
          <a:lstStyle/>
          <a:p>
            <a:r>
              <a:rPr lang="en-GB" sz="1200" dirty="0">
                <a:solidFill>
                  <a:srgbClr val="FF0000"/>
                </a:solidFill>
                <a:latin typeface="Georgia" panose="02040502050405020303" pitchFamily="18" charset="0"/>
              </a:rPr>
              <a:t>Degraded</a:t>
            </a:r>
          </a:p>
        </p:txBody>
      </p:sp>
      <p:sp>
        <p:nvSpPr>
          <p:cNvPr id="32" name="TextBox 31">
            <a:extLst>
              <a:ext uri="{FF2B5EF4-FFF2-40B4-BE49-F238E27FC236}">
                <a16:creationId xmlns:a16="http://schemas.microsoft.com/office/drawing/2014/main" id="{DCAA0552-E18C-4139-95B4-2942028270A4}"/>
              </a:ext>
            </a:extLst>
          </p:cNvPr>
          <p:cNvSpPr txBox="1"/>
          <p:nvPr/>
        </p:nvSpPr>
        <p:spPr>
          <a:xfrm>
            <a:off x="7987692" y="3622017"/>
            <a:ext cx="836579" cy="276999"/>
          </a:xfrm>
          <a:prstGeom prst="rect">
            <a:avLst/>
          </a:prstGeom>
          <a:noFill/>
        </p:spPr>
        <p:txBody>
          <a:bodyPr wrap="square" rtlCol="0">
            <a:spAutoFit/>
          </a:bodyPr>
          <a:lstStyle/>
          <a:p>
            <a:r>
              <a:rPr lang="en-GB" sz="1200" dirty="0">
                <a:solidFill>
                  <a:srgbClr val="00B050"/>
                </a:solidFill>
                <a:latin typeface="Georgia" panose="02040502050405020303" pitchFamily="18" charset="0"/>
              </a:rPr>
              <a:t>Healthy</a:t>
            </a:r>
          </a:p>
        </p:txBody>
      </p:sp>
      <p:sp>
        <p:nvSpPr>
          <p:cNvPr id="33" name="Arrow: Right 32">
            <a:extLst>
              <a:ext uri="{FF2B5EF4-FFF2-40B4-BE49-F238E27FC236}">
                <a16:creationId xmlns:a16="http://schemas.microsoft.com/office/drawing/2014/main" id="{AB2831E2-314A-40A8-909E-F2EF3AEB259C}"/>
              </a:ext>
            </a:extLst>
          </p:cNvPr>
          <p:cNvSpPr/>
          <p:nvPr/>
        </p:nvSpPr>
        <p:spPr>
          <a:xfrm rot="20155325">
            <a:off x="7088602" y="2430205"/>
            <a:ext cx="547410" cy="382127"/>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56CE9A93-44C1-4A24-BFF3-0A2477C0D74A}"/>
              </a:ext>
            </a:extLst>
          </p:cNvPr>
          <p:cNvSpPr/>
          <p:nvPr/>
        </p:nvSpPr>
        <p:spPr>
          <a:xfrm>
            <a:off x="6866931" y="2636476"/>
            <a:ext cx="296944" cy="287517"/>
          </a:xfrm>
          <a:prstGeom prst="flowChartConnector">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495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6467-3FB4-2B49-A396-25A017F85B3B}"/>
              </a:ext>
            </a:extLst>
          </p:cNvPr>
          <p:cNvSpPr>
            <a:spLocks noGrp="1"/>
          </p:cNvSpPr>
          <p:nvPr>
            <p:ph type="title"/>
          </p:nvPr>
        </p:nvSpPr>
        <p:spPr>
          <a:xfrm>
            <a:off x="59315" y="24482"/>
            <a:ext cx="7327852" cy="729811"/>
          </a:xfrm>
        </p:spPr>
        <p:txBody>
          <a:bodyPr>
            <a:normAutofit fontScale="90000"/>
          </a:bodyPr>
          <a:lstStyle/>
          <a:p>
            <a:r>
              <a:rPr lang="en-US" dirty="0"/>
              <a:t>Possible solutions:</a:t>
            </a:r>
            <a:br>
              <a:rPr lang="en-US" dirty="0"/>
            </a:br>
            <a:r>
              <a:rPr lang="en-US" dirty="0"/>
              <a:t>Traditional methods</a:t>
            </a:r>
            <a:endParaRPr lang="en-GB" dirty="0"/>
          </a:p>
        </p:txBody>
      </p:sp>
      <p:sp>
        <p:nvSpPr>
          <p:cNvPr id="28" name="Segnaposto numero diapositiva 2">
            <a:extLst>
              <a:ext uri="{FF2B5EF4-FFF2-40B4-BE49-F238E27FC236}">
                <a16:creationId xmlns:a16="http://schemas.microsoft.com/office/drawing/2014/main" id="{A1CA48D7-1552-1E46-9BDF-1EDED662635A}"/>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3</a:t>
            </a:fld>
            <a:endParaRPr lang="it-IT"/>
          </a:p>
        </p:txBody>
      </p:sp>
      <p:sp>
        <p:nvSpPr>
          <p:cNvPr id="3" name="TextBox 2">
            <a:extLst>
              <a:ext uri="{FF2B5EF4-FFF2-40B4-BE49-F238E27FC236}">
                <a16:creationId xmlns:a16="http://schemas.microsoft.com/office/drawing/2014/main" id="{04098192-A53D-4621-A44C-613AFE9E9D68}"/>
              </a:ext>
            </a:extLst>
          </p:cNvPr>
          <p:cNvSpPr txBox="1"/>
          <p:nvPr/>
        </p:nvSpPr>
        <p:spPr>
          <a:xfrm>
            <a:off x="1828309" y="1537326"/>
            <a:ext cx="4528809"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sz="1600" dirty="0">
                <a:latin typeface="Georgia" panose="02040502050405020303" pitchFamily="18" charset="0"/>
              </a:rPr>
              <a:t>Hand-crafted feature design</a:t>
            </a:r>
          </a:p>
          <a:p>
            <a:pPr marL="285750" indent="-285750">
              <a:buFont typeface="Arial" panose="020B0604020202020204" pitchFamily="34" charset="0"/>
              <a:buChar char="•"/>
            </a:pPr>
            <a:endParaRPr lang="en-GB" sz="1600" dirty="0">
              <a:latin typeface="Georgia" panose="02040502050405020303" pitchFamily="18" charset="0"/>
            </a:endParaRPr>
          </a:p>
          <a:p>
            <a:pPr marL="742950" lvl="1" indent="-285750">
              <a:buFont typeface="Arial" panose="020B0604020202020204" pitchFamily="34" charset="0"/>
              <a:buChar char="•"/>
            </a:pPr>
            <a:r>
              <a:rPr lang="en-GB" sz="1600" dirty="0">
                <a:latin typeface="Georgia" panose="02040502050405020303" pitchFamily="18" charset="0"/>
              </a:rPr>
              <a:t>Principle Component Analysis</a:t>
            </a:r>
          </a:p>
          <a:p>
            <a:pPr lvl="1"/>
            <a:r>
              <a:rPr lang="en-GB" sz="1600" dirty="0">
                <a:latin typeface="Georgia" panose="02040502050405020303" pitchFamily="18" charset="0"/>
              </a:rPr>
              <a:t>      (PCA)</a:t>
            </a:r>
          </a:p>
          <a:p>
            <a:pPr marL="742950" lvl="1" indent="-285750">
              <a:buFont typeface="Arial" panose="020B0604020202020204" pitchFamily="34" charset="0"/>
              <a:buChar char="•"/>
            </a:pPr>
            <a:r>
              <a:rPr lang="en-GB" sz="1600" dirty="0">
                <a:latin typeface="Georgia" panose="02040502050405020303" pitchFamily="18" charset="0"/>
              </a:rPr>
              <a:t>Signal processing</a:t>
            </a:r>
          </a:p>
          <a:p>
            <a:pPr marL="1200150" lvl="2" indent="-285750">
              <a:buFont typeface="Arial" panose="020B0604020202020204" pitchFamily="34" charset="0"/>
              <a:buChar char="•"/>
            </a:pPr>
            <a:r>
              <a:rPr lang="en-GB" sz="1600" dirty="0">
                <a:latin typeface="Georgia" panose="02040502050405020303" pitchFamily="18" charset="0"/>
              </a:rPr>
              <a:t>Wavelet</a:t>
            </a:r>
          </a:p>
          <a:p>
            <a:pPr marL="1200150" lvl="2" indent="-285750">
              <a:buFont typeface="Arial" panose="020B0604020202020204" pitchFamily="34" charset="0"/>
              <a:buChar char="•"/>
            </a:pPr>
            <a:r>
              <a:rPr lang="en-GB" sz="1600" dirty="0">
                <a:latin typeface="Georgia" panose="02040502050405020303" pitchFamily="18" charset="0"/>
              </a:rPr>
              <a:t>Statistical analysis</a:t>
            </a:r>
          </a:p>
          <a:p>
            <a:pPr marL="1200150" lvl="2" indent="-285750">
              <a:buFont typeface="Arial" panose="020B0604020202020204" pitchFamily="34" charset="0"/>
              <a:buChar char="•"/>
            </a:pPr>
            <a:r>
              <a:rPr lang="en-GB" sz="1600" dirty="0">
                <a:latin typeface="Georgia" panose="02040502050405020303" pitchFamily="18" charset="0"/>
              </a:rPr>
              <a:t>…</a:t>
            </a:r>
          </a:p>
          <a:p>
            <a:pPr marL="1200150" lvl="2" indent="-285750">
              <a:buFont typeface="Arial" panose="020B0604020202020204" pitchFamily="34" charset="0"/>
              <a:buChar char="•"/>
            </a:pPr>
            <a:endParaRPr lang="en-GB" sz="1600" dirty="0">
              <a:latin typeface="Georgia" panose="02040502050405020303" pitchFamily="18" charset="0"/>
            </a:endParaRPr>
          </a:p>
          <a:p>
            <a:r>
              <a:rPr lang="en-GB" sz="1600" dirty="0">
                <a:latin typeface="Georgia" panose="02040502050405020303" pitchFamily="18" charset="0"/>
              </a:rPr>
              <a:t>---------------------------------------------------------</a:t>
            </a:r>
          </a:p>
          <a:p>
            <a:pPr marL="285750" indent="-285750">
              <a:buFont typeface="Arial" panose="020B0604020202020204" pitchFamily="34" charset="0"/>
              <a:buChar char="•"/>
            </a:pPr>
            <a:r>
              <a:rPr lang="en-GB" sz="1600" dirty="0">
                <a:latin typeface="Georgia" panose="02040502050405020303" pitchFamily="18" charset="0"/>
              </a:rPr>
              <a:t>Supervised machine learning</a:t>
            </a:r>
          </a:p>
          <a:p>
            <a:pPr marL="285750" indent="-285750">
              <a:buFont typeface="Arial" panose="020B0604020202020204" pitchFamily="34" charset="0"/>
              <a:buChar char="•"/>
            </a:pPr>
            <a:endParaRPr lang="en-GB" sz="1600" dirty="0">
              <a:latin typeface="Georgia" panose="02040502050405020303" pitchFamily="18" charset="0"/>
            </a:endParaRPr>
          </a:p>
          <a:p>
            <a:pPr marL="742950" lvl="1" indent="-285750">
              <a:buFont typeface="Arial" panose="020B0604020202020204" pitchFamily="34" charset="0"/>
              <a:buChar char="•"/>
            </a:pPr>
            <a:r>
              <a:rPr lang="en-GB" sz="1600" dirty="0">
                <a:latin typeface="Georgia" panose="02040502050405020303" pitchFamily="18" charset="0"/>
              </a:rPr>
              <a:t>K-Nearest Neighbours classifiers </a:t>
            </a:r>
          </a:p>
          <a:p>
            <a:pPr lvl="1"/>
            <a:r>
              <a:rPr lang="en-GB" sz="1600" dirty="0">
                <a:latin typeface="Georgia" panose="02040502050405020303" pitchFamily="18" charset="0"/>
              </a:rPr>
              <a:t>	(KNN)</a:t>
            </a:r>
          </a:p>
          <a:p>
            <a:pPr marL="742950" lvl="1" indent="-285750">
              <a:buFont typeface="Arial" panose="020B0604020202020204" pitchFamily="34" charset="0"/>
              <a:buChar char="•"/>
            </a:pPr>
            <a:r>
              <a:rPr lang="en-GB" sz="1600" dirty="0">
                <a:latin typeface="Georgia" panose="02040502050405020303" pitchFamily="18" charset="0"/>
              </a:rPr>
              <a:t>Support Vector</a:t>
            </a:r>
          </a:p>
          <a:p>
            <a:pPr lvl="1"/>
            <a:r>
              <a:rPr lang="en-GB" sz="1600" dirty="0">
                <a:latin typeface="Georgia" panose="02040502050405020303" pitchFamily="18" charset="0"/>
              </a:rPr>
              <a:t>      Machines</a:t>
            </a:r>
          </a:p>
          <a:p>
            <a:pPr marL="742950" lvl="1" indent="-285750">
              <a:buFont typeface="Arial" panose="020B0604020202020204" pitchFamily="34" charset="0"/>
              <a:buChar char="•"/>
            </a:pPr>
            <a:r>
              <a:rPr lang="en-GB" sz="1600" dirty="0">
                <a:latin typeface="Georgia" panose="02040502050405020303" pitchFamily="18" charset="0"/>
              </a:rPr>
              <a:t>…</a:t>
            </a:r>
          </a:p>
          <a:p>
            <a:pPr marL="742950" lvl="1" indent="-285750">
              <a:buFont typeface="Arial" panose="020B0604020202020204" pitchFamily="34" charset="0"/>
              <a:buChar char="•"/>
            </a:pPr>
            <a:endParaRPr lang="en-GB" sz="1600" dirty="0">
              <a:latin typeface="Georgia" panose="02040502050405020303" pitchFamily="18" charset="0"/>
            </a:endParaRPr>
          </a:p>
        </p:txBody>
      </p:sp>
      <p:pic>
        <p:nvPicPr>
          <p:cNvPr id="13" name="Picture 12" descr="A close up of a map&#10;&#10;Description automatically generated">
            <a:extLst>
              <a:ext uri="{FF2B5EF4-FFF2-40B4-BE49-F238E27FC236}">
                <a16:creationId xmlns:a16="http://schemas.microsoft.com/office/drawing/2014/main" id="{824034A0-CD55-4BE8-A266-F000708F36A5}"/>
              </a:ext>
            </a:extLst>
          </p:cNvPr>
          <p:cNvPicPr>
            <a:picLocks noChangeAspect="1"/>
          </p:cNvPicPr>
          <p:nvPr/>
        </p:nvPicPr>
        <p:blipFill rotWithShape="1">
          <a:blip r:embed="rId3">
            <a:extLst>
              <a:ext uri="{28A0092B-C50C-407E-A947-70E740481C1C}">
                <a14:useLocalDpi xmlns:a14="http://schemas.microsoft.com/office/drawing/2010/main" val="0"/>
              </a:ext>
            </a:extLst>
          </a:blip>
          <a:srcRect l="7113" t="7084" r="6427" b="6803"/>
          <a:stretch/>
        </p:blipFill>
        <p:spPr>
          <a:xfrm>
            <a:off x="4966530" y="2572402"/>
            <a:ext cx="1244527" cy="1239519"/>
          </a:xfrm>
          <a:prstGeom prst="rect">
            <a:avLst/>
          </a:prstGeom>
          <a:ln>
            <a:solidFill>
              <a:schemeClr val="tx1"/>
            </a:solidFill>
          </a:ln>
        </p:spPr>
      </p:pic>
      <p:sp>
        <p:nvSpPr>
          <p:cNvPr id="14" name="TextBox 13">
            <a:extLst>
              <a:ext uri="{FF2B5EF4-FFF2-40B4-BE49-F238E27FC236}">
                <a16:creationId xmlns:a16="http://schemas.microsoft.com/office/drawing/2014/main" id="{64DC3DAB-D9D6-4558-90F8-634C28F63406}"/>
              </a:ext>
            </a:extLst>
          </p:cNvPr>
          <p:cNvSpPr txBox="1"/>
          <p:nvPr/>
        </p:nvSpPr>
        <p:spPr>
          <a:xfrm>
            <a:off x="5057445" y="2647244"/>
            <a:ext cx="531348" cy="261610"/>
          </a:xfrm>
          <a:prstGeom prst="rect">
            <a:avLst/>
          </a:prstGeom>
          <a:noFill/>
        </p:spPr>
        <p:txBody>
          <a:bodyPr wrap="square" rtlCol="0">
            <a:spAutoFit/>
          </a:bodyPr>
          <a:lstStyle/>
          <a:p>
            <a:r>
              <a:rPr lang="en-GB" sz="1100" u="sng" dirty="0">
                <a:latin typeface="Georgia" panose="02040502050405020303" pitchFamily="18" charset="0"/>
              </a:rPr>
              <a:t>PCA</a:t>
            </a:r>
          </a:p>
        </p:txBody>
      </p:sp>
      <p:pic>
        <p:nvPicPr>
          <p:cNvPr id="16" name="Picture 15">
            <a:extLst>
              <a:ext uri="{FF2B5EF4-FFF2-40B4-BE49-F238E27FC236}">
                <a16:creationId xmlns:a16="http://schemas.microsoft.com/office/drawing/2014/main" id="{6BC649A6-5EB5-4F8E-A469-8F5F2CDD5A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074" y="4794325"/>
            <a:ext cx="1496908" cy="1194917"/>
          </a:xfrm>
          <a:prstGeom prst="rect">
            <a:avLst/>
          </a:prstGeom>
          <a:ln>
            <a:solidFill>
              <a:schemeClr val="tx1"/>
            </a:solidFill>
          </a:ln>
        </p:spPr>
      </p:pic>
      <p:sp>
        <p:nvSpPr>
          <p:cNvPr id="18" name="TextBox 17">
            <a:extLst>
              <a:ext uri="{FF2B5EF4-FFF2-40B4-BE49-F238E27FC236}">
                <a16:creationId xmlns:a16="http://schemas.microsoft.com/office/drawing/2014/main" id="{309A0A07-B3BC-47D1-AEDE-CB8659AEFBB1}"/>
              </a:ext>
            </a:extLst>
          </p:cNvPr>
          <p:cNvSpPr txBox="1"/>
          <p:nvPr/>
        </p:nvSpPr>
        <p:spPr>
          <a:xfrm>
            <a:off x="4794222" y="4788772"/>
            <a:ext cx="588882" cy="261610"/>
          </a:xfrm>
          <a:prstGeom prst="rect">
            <a:avLst/>
          </a:prstGeom>
          <a:noFill/>
        </p:spPr>
        <p:txBody>
          <a:bodyPr wrap="square" rtlCol="0">
            <a:spAutoFit/>
          </a:bodyPr>
          <a:lstStyle/>
          <a:p>
            <a:r>
              <a:rPr lang="en-GB" sz="1100" u="sng" dirty="0">
                <a:latin typeface="Georgia" panose="02040502050405020303" pitchFamily="18" charset="0"/>
              </a:rPr>
              <a:t>KNN</a:t>
            </a:r>
          </a:p>
        </p:txBody>
      </p:sp>
      <p:sp>
        <p:nvSpPr>
          <p:cNvPr id="4" name="Flowchart: Connector 3">
            <a:extLst>
              <a:ext uri="{FF2B5EF4-FFF2-40B4-BE49-F238E27FC236}">
                <a16:creationId xmlns:a16="http://schemas.microsoft.com/office/drawing/2014/main" id="{212C9F83-B88F-4840-90C7-EBD65D2D7DEE}"/>
              </a:ext>
            </a:extLst>
          </p:cNvPr>
          <p:cNvSpPr/>
          <p:nvPr/>
        </p:nvSpPr>
        <p:spPr>
          <a:xfrm>
            <a:off x="6016965" y="5430910"/>
            <a:ext cx="64769" cy="65559"/>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768969A8-6845-4890-B49E-FF8A90DCD26D}"/>
              </a:ext>
            </a:extLst>
          </p:cNvPr>
          <p:cNvSpPr/>
          <p:nvPr/>
        </p:nvSpPr>
        <p:spPr>
          <a:xfrm>
            <a:off x="5552311" y="5343795"/>
            <a:ext cx="68414" cy="69970"/>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Flowchart: Connector 19">
            <a:extLst>
              <a:ext uri="{FF2B5EF4-FFF2-40B4-BE49-F238E27FC236}">
                <a16:creationId xmlns:a16="http://schemas.microsoft.com/office/drawing/2014/main" id="{C0ED79C3-A986-49FE-9C80-3F5E3E035E81}"/>
              </a:ext>
            </a:extLst>
          </p:cNvPr>
          <p:cNvSpPr/>
          <p:nvPr/>
        </p:nvSpPr>
        <p:spPr>
          <a:xfrm>
            <a:off x="5796312" y="5623642"/>
            <a:ext cx="64443" cy="70157"/>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Flowchart: Connector 21">
            <a:extLst>
              <a:ext uri="{FF2B5EF4-FFF2-40B4-BE49-F238E27FC236}">
                <a16:creationId xmlns:a16="http://schemas.microsoft.com/office/drawing/2014/main" id="{B7C455A0-0208-44A5-BB6B-B7127C12C516}"/>
              </a:ext>
            </a:extLst>
          </p:cNvPr>
          <p:cNvSpPr/>
          <p:nvPr/>
        </p:nvSpPr>
        <p:spPr>
          <a:xfrm>
            <a:off x="5453726" y="5524057"/>
            <a:ext cx="64129" cy="68777"/>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2C13DBF6-6872-41F1-A6C1-6E02288CC0D8}"/>
              </a:ext>
            </a:extLst>
          </p:cNvPr>
          <p:cNvSpPr/>
          <p:nvPr/>
        </p:nvSpPr>
        <p:spPr>
          <a:xfrm>
            <a:off x="6016965" y="5775517"/>
            <a:ext cx="64769" cy="65559"/>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32442D25-876E-4494-AB77-61B1AB3250EF}"/>
              </a:ext>
            </a:extLst>
          </p:cNvPr>
          <p:cNvSpPr/>
          <p:nvPr/>
        </p:nvSpPr>
        <p:spPr>
          <a:xfrm>
            <a:off x="5206934" y="5621641"/>
            <a:ext cx="57259" cy="54456"/>
          </a:xfrm>
          <a:prstGeom prst="flowChartConnector">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554246AF-EE10-45E3-8D11-0DF4E28C8E6B}"/>
              </a:ext>
            </a:extLst>
          </p:cNvPr>
          <p:cNvSpPr/>
          <p:nvPr/>
        </p:nvSpPr>
        <p:spPr>
          <a:xfrm>
            <a:off x="4927196" y="5676097"/>
            <a:ext cx="57259" cy="54456"/>
          </a:xfrm>
          <a:prstGeom prst="flowChartConnector">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1AB90FB7-C132-43AA-B148-FEC929227D0D}"/>
              </a:ext>
            </a:extLst>
          </p:cNvPr>
          <p:cNvSpPr/>
          <p:nvPr/>
        </p:nvSpPr>
        <p:spPr>
          <a:xfrm>
            <a:off x="5520858" y="5698956"/>
            <a:ext cx="57259" cy="54456"/>
          </a:xfrm>
          <a:prstGeom prst="flowChartConnector">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79980A34-0EAF-4625-A05F-D349E0A5252C}"/>
              </a:ext>
            </a:extLst>
          </p:cNvPr>
          <p:cNvSpPr/>
          <p:nvPr/>
        </p:nvSpPr>
        <p:spPr>
          <a:xfrm>
            <a:off x="4869937" y="5503989"/>
            <a:ext cx="57259" cy="54456"/>
          </a:xfrm>
          <a:prstGeom prst="flowChartConnector">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B48A0899-4CCC-4088-9049-802A447EADE1}"/>
              </a:ext>
            </a:extLst>
          </p:cNvPr>
          <p:cNvSpPr/>
          <p:nvPr/>
        </p:nvSpPr>
        <p:spPr>
          <a:xfrm>
            <a:off x="6131319" y="5002286"/>
            <a:ext cx="57259" cy="54456"/>
          </a:xfrm>
          <a:prstGeom prst="flowChartConnector">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53B4E281-63DB-470A-B037-4A9619F9F28B}"/>
              </a:ext>
            </a:extLst>
          </p:cNvPr>
          <p:cNvSpPr/>
          <p:nvPr/>
        </p:nvSpPr>
        <p:spPr>
          <a:xfrm>
            <a:off x="6131319" y="4915649"/>
            <a:ext cx="57259" cy="54456"/>
          </a:xfrm>
          <a:prstGeom prst="flowChartConnector">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D1A6625D-E369-4D6E-9F13-C7DF7EEA7F71}"/>
              </a:ext>
            </a:extLst>
          </p:cNvPr>
          <p:cNvSpPr/>
          <p:nvPr/>
        </p:nvSpPr>
        <p:spPr>
          <a:xfrm>
            <a:off x="6134965" y="4829012"/>
            <a:ext cx="57259" cy="54456"/>
          </a:xfrm>
          <a:prstGeom prst="flowChartConnector">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3B7A7C5-96BD-4907-87B9-4FFE6287ACFB}"/>
              </a:ext>
            </a:extLst>
          </p:cNvPr>
          <p:cNvSpPr txBox="1"/>
          <p:nvPr/>
        </p:nvSpPr>
        <p:spPr>
          <a:xfrm>
            <a:off x="5733004" y="4756273"/>
            <a:ext cx="455574" cy="184666"/>
          </a:xfrm>
          <a:prstGeom prst="rect">
            <a:avLst/>
          </a:prstGeom>
          <a:noFill/>
        </p:spPr>
        <p:txBody>
          <a:bodyPr wrap="none" rtlCol="0">
            <a:spAutoFit/>
          </a:bodyPr>
          <a:lstStyle/>
          <a:p>
            <a:r>
              <a:rPr lang="en-GB" sz="600" dirty="0">
                <a:solidFill>
                  <a:srgbClr val="00B050"/>
                </a:solidFill>
                <a:latin typeface="Georgia" panose="02040502050405020303" pitchFamily="18" charset="0"/>
              </a:rPr>
              <a:t>Healthy</a:t>
            </a:r>
          </a:p>
        </p:txBody>
      </p:sp>
      <p:sp>
        <p:nvSpPr>
          <p:cNvPr id="35" name="TextBox 34">
            <a:extLst>
              <a:ext uri="{FF2B5EF4-FFF2-40B4-BE49-F238E27FC236}">
                <a16:creationId xmlns:a16="http://schemas.microsoft.com/office/drawing/2014/main" id="{9540A70C-0873-42BE-A995-DC18EBFF6C80}"/>
              </a:ext>
            </a:extLst>
          </p:cNvPr>
          <p:cNvSpPr txBox="1"/>
          <p:nvPr/>
        </p:nvSpPr>
        <p:spPr>
          <a:xfrm>
            <a:off x="5620725" y="4846602"/>
            <a:ext cx="572593" cy="184666"/>
          </a:xfrm>
          <a:prstGeom prst="rect">
            <a:avLst/>
          </a:prstGeom>
          <a:noFill/>
        </p:spPr>
        <p:txBody>
          <a:bodyPr wrap="none" rtlCol="0">
            <a:spAutoFit/>
          </a:bodyPr>
          <a:lstStyle/>
          <a:p>
            <a:r>
              <a:rPr lang="en-GB" sz="600" dirty="0">
                <a:solidFill>
                  <a:srgbClr val="FFFF00"/>
                </a:solidFill>
                <a:latin typeface="Georgia" panose="02040502050405020303" pitchFamily="18" charset="0"/>
              </a:rPr>
              <a:t>Ambiguous</a:t>
            </a:r>
          </a:p>
        </p:txBody>
      </p:sp>
      <p:sp>
        <p:nvSpPr>
          <p:cNvPr id="36" name="TextBox 35">
            <a:extLst>
              <a:ext uri="{FF2B5EF4-FFF2-40B4-BE49-F238E27FC236}">
                <a16:creationId xmlns:a16="http://schemas.microsoft.com/office/drawing/2014/main" id="{881C58F9-A8B9-4D8D-AC95-89A6809822EB}"/>
              </a:ext>
            </a:extLst>
          </p:cNvPr>
          <p:cNvSpPr txBox="1"/>
          <p:nvPr/>
        </p:nvSpPr>
        <p:spPr>
          <a:xfrm>
            <a:off x="5673693" y="4938856"/>
            <a:ext cx="514885" cy="184666"/>
          </a:xfrm>
          <a:prstGeom prst="rect">
            <a:avLst/>
          </a:prstGeom>
          <a:noFill/>
        </p:spPr>
        <p:txBody>
          <a:bodyPr wrap="none" rtlCol="0">
            <a:spAutoFit/>
          </a:bodyPr>
          <a:lstStyle/>
          <a:p>
            <a:r>
              <a:rPr lang="en-GB" sz="600" dirty="0">
                <a:solidFill>
                  <a:srgbClr val="FF0000"/>
                </a:solidFill>
                <a:latin typeface="Georgia" panose="02040502050405020303" pitchFamily="18" charset="0"/>
              </a:rPr>
              <a:t>Degraded</a:t>
            </a:r>
          </a:p>
        </p:txBody>
      </p:sp>
      <p:pic>
        <p:nvPicPr>
          <p:cNvPr id="38" name="Picture 37" descr="A screenshot of a social media post&#10;&#10;Description automatically generated">
            <a:extLst>
              <a:ext uri="{FF2B5EF4-FFF2-40B4-BE49-F238E27FC236}">
                <a16:creationId xmlns:a16="http://schemas.microsoft.com/office/drawing/2014/main" id="{9823B9BA-439D-42FD-B056-69305FEA6555}"/>
              </a:ext>
            </a:extLst>
          </p:cNvPr>
          <p:cNvPicPr>
            <a:picLocks noChangeAspect="1"/>
          </p:cNvPicPr>
          <p:nvPr/>
        </p:nvPicPr>
        <p:blipFill rotWithShape="1">
          <a:blip r:embed="rId5">
            <a:extLst>
              <a:ext uri="{28A0092B-C50C-407E-A947-70E740481C1C}">
                <a14:useLocalDpi xmlns:a14="http://schemas.microsoft.com/office/drawing/2010/main" val="0"/>
              </a:ext>
            </a:extLst>
          </a:blip>
          <a:srcRect l="3872" t="4299" r="51787" b="22430"/>
          <a:stretch/>
        </p:blipFill>
        <p:spPr>
          <a:xfrm>
            <a:off x="274747" y="3045488"/>
            <a:ext cx="1113837" cy="601999"/>
          </a:xfrm>
          <a:prstGeom prst="rect">
            <a:avLst/>
          </a:prstGeom>
          <a:ln>
            <a:solidFill>
              <a:schemeClr val="tx1"/>
            </a:solidFill>
          </a:ln>
        </p:spPr>
      </p:pic>
      <p:cxnSp>
        <p:nvCxnSpPr>
          <p:cNvPr id="39" name="Straight Arrow Connector 38">
            <a:extLst>
              <a:ext uri="{FF2B5EF4-FFF2-40B4-BE49-F238E27FC236}">
                <a16:creationId xmlns:a16="http://schemas.microsoft.com/office/drawing/2014/main" id="{83876760-6B56-40C7-B64E-46580AFA5AF5}"/>
              </a:ext>
            </a:extLst>
          </p:cNvPr>
          <p:cNvCxnSpPr>
            <a:cxnSpLocks/>
          </p:cNvCxnSpPr>
          <p:nvPr/>
        </p:nvCxnSpPr>
        <p:spPr>
          <a:xfrm>
            <a:off x="1459235" y="3315917"/>
            <a:ext cx="310694"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0" name="Picture 39" descr="A close up of a piece of paper&#10;&#10;Description automatically generated">
            <a:extLst>
              <a:ext uri="{FF2B5EF4-FFF2-40B4-BE49-F238E27FC236}">
                <a16:creationId xmlns:a16="http://schemas.microsoft.com/office/drawing/2014/main" id="{29CD2F5A-330A-45F1-BB88-8F3D0AF5ACFD}"/>
              </a:ext>
            </a:extLst>
          </p:cNvPr>
          <p:cNvPicPr>
            <a:picLocks noChangeAspect="1"/>
          </p:cNvPicPr>
          <p:nvPr/>
        </p:nvPicPr>
        <p:blipFill rotWithShape="1">
          <a:blip r:embed="rId6">
            <a:extLst>
              <a:ext uri="{28A0092B-C50C-407E-A947-70E740481C1C}">
                <a14:useLocalDpi xmlns:a14="http://schemas.microsoft.com/office/drawing/2010/main" val="0"/>
              </a:ext>
            </a:extLst>
          </a:blip>
          <a:srcRect l="6269" t="5773" r="352" b="9145"/>
          <a:stretch/>
        </p:blipFill>
        <p:spPr>
          <a:xfrm>
            <a:off x="269271" y="3925913"/>
            <a:ext cx="1113837" cy="603110"/>
          </a:xfrm>
          <a:prstGeom prst="rect">
            <a:avLst/>
          </a:prstGeom>
          <a:ln>
            <a:solidFill>
              <a:schemeClr val="tx1"/>
            </a:solidFill>
          </a:ln>
        </p:spPr>
      </p:pic>
      <p:sp>
        <p:nvSpPr>
          <p:cNvPr id="41" name="TextBox 40">
            <a:extLst>
              <a:ext uri="{FF2B5EF4-FFF2-40B4-BE49-F238E27FC236}">
                <a16:creationId xmlns:a16="http://schemas.microsoft.com/office/drawing/2014/main" id="{4B677049-D462-4FD9-88EB-16D7158B4CD4}"/>
              </a:ext>
            </a:extLst>
          </p:cNvPr>
          <p:cNvSpPr txBox="1"/>
          <p:nvPr/>
        </p:nvSpPr>
        <p:spPr>
          <a:xfrm>
            <a:off x="234836" y="3894860"/>
            <a:ext cx="263214" cy="246221"/>
          </a:xfrm>
          <a:prstGeom prst="rect">
            <a:avLst/>
          </a:prstGeom>
          <a:noFill/>
        </p:spPr>
        <p:txBody>
          <a:bodyPr wrap="square" rtlCol="0">
            <a:spAutoFit/>
          </a:bodyPr>
          <a:lstStyle/>
          <a:p>
            <a:r>
              <a:rPr lang="en-GB" sz="1000" u="sng" dirty="0">
                <a:latin typeface="Georgia" panose="02040502050405020303" pitchFamily="18" charset="0"/>
              </a:rPr>
              <a:t>T</a:t>
            </a:r>
          </a:p>
        </p:txBody>
      </p:sp>
      <p:sp>
        <p:nvSpPr>
          <p:cNvPr id="42" name="TextBox 41">
            <a:extLst>
              <a:ext uri="{FF2B5EF4-FFF2-40B4-BE49-F238E27FC236}">
                <a16:creationId xmlns:a16="http://schemas.microsoft.com/office/drawing/2014/main" id="{85A99B3B-1E8B-4D78-A9DB-C7A63132F724}"/>
              </a:ext>
            </a:extLst>
          </p:cNvPr>
          <p:cNvSpPr txBox="1"/>
          <p:nvPr/>
        </p:nvSpPr>
        <p:spPr>
          <a:xfrm>
            <a:off x="261816" y="3021705"/>
            <a:ext cx="263214" cy="246221"/>
          </a:xfrm>
          <a:prstGeom prst="rect">
            <a:avLst/>
          </a:prstGeom>
          <a:noFill/>
        </p:spPr>
        <p:txBody>
          <a:bodyPr wrap="square" rtlCol="0">
            <a:spAutoFit/>
          </a:bodyPr>
          <a:lstStyle/>
          <a:p>
            <a:r>
              <a:rPr lang="en-GB" sz="1000" u="sng" dirty="0">
                <a:latin typeface="Georgia" panose="02040502050405020303" pitchFamily="18" charset="0"/>
              </a:rPr>
              <a:t>P</a:t>
            </a:r>
          </a:p>
        </p:txBody>
      </p:sp>
      <p:cxnSp>
        <p:nvCxnSpPr>
          <p:cNvPr id="43" name="Straight Arrow Connector 42">
            <a:extLst>
              <a:ext uri="{FF2B5EF4-FFF2-40B4-BE49-F238E27FC236}">
                <a16:creationId xmlns:a16="http://schemas.microsoft.com/office/drawing/2014/main" id="{FBCF6CFB-662E-417B-AFB8-EF53430515BF}"/>
              </a:ext>
            </a:extLst>
          </p:cNvPr>
          <p:cNvCxnSpPr>
            <a:cxnSpLocks/>
          </p:cNvCxnSpPr>
          <p:nvPr/>
        </p:nvCxnSpPr>
        <p:spPr>
          <a:xfrm>
            <a:off x="1459235" y="4225432"/>
            <a:ext cx="310694"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EB645A2C-D2CC-4C45-AA07-FC8D5789045A}"/>
              </a:ext>
            </a:extLst>
          </p:cNvPr>
          <p:cNvPicPr>
            <a:picLocks noChangeAspect="1"/>
          </p:cNvPicPr>
          <p:nvPr/>
        </p:nvPicPr>
        <p:blipFill>
          <a:blip r:embed="rId7"/>
          <a:stretch>
            <a:fillRect/>
          </a:stretch>
        </p:blipFill>
        <p:spPr>
          <a:xfrm>
            <a:off x="7124615" y="2835317"/>
            <a:ext cx="227129" cy="1624340"/>
          </a:xfrm>
          <a:prstGeom prst="rect">
            <a:avLst/>
          </a:prstGeom>
        </p:spPr>
      </p:pic>
      <p:sp>
        <p:nvSpPr>
          <p:cNvPr id="47" name="TextBox 46">
            <a:extLst>
              <a:ext uri="{FF2B5EF4-FFF2-40B4-BE49-F238E27FC236}">
                <a16:creationId xmlns:a16="http://schemas.microsoft.com/office/drawing/2014/main" id="{DD3E3AA0-FEF5-4D3B-8358-F59C8E033A00}"/>
              </a:ext>
            </a:extLst>
          </p:cNvPr>
          <p:cNvSpPr txBox="1"/>
          <p:nvPr/>
        </p:nvSpPr>
        <p:spPr>
          <a:xfrm>
            <a:off x="7315691" y="2830319"/>
            <a:ext cx="836579" cy="276999"/>
          </a:xfrm>
          <a:prstGeom prst="rect">
            <a:avLst/>
          </a:prstGeom>
          <a:noFill/>
        </p:spPr>
        <p:txBody>
          <a:bodyPr wrap="square" rtlCol="0">
            <a:spAutoFit/>
          </a:bodyPr>
          <a:lstStyle/>
          <a:p>
            <a:r>
              <a:rPr lang="en-GB" sz="1200" dirty="0">
                <a:solidFill>
                  <a:srgbClr val="FF0000"/>
                </a:solidFill>
                <a:latin typeface="Georgia" panose="02040502050405020303" pitchFamily="18" charset="0"/>
              </a:rPr>
              <a:t>Degraded</a:t>
            </a:r>
          </a:p>
        </p:txBody>
      </p:sp>
      <p:sp>
        <p:nvSpPr>
          <p:cNvPr id="48" name="TextBox 47">
            <a:extLst>
              <a:ext uri="{FF2B5EF4-FFF2-40B4-BE49-F238E27FC236}">
                <a16:creationId xmlns:a16="http://schemas.microsoft.com/office/drawing/2014/main" id="{99B62E0A-9669-4DAA-9AAD-F0A1352699D5}"/>
              </a:ext>
            </a:extLst>
          </p:cNvPr>
          <p:cNvSpPr txBox="1"/>
          <p:nvPr/>
        </p:nvSpPr>
        <p:spPr>
          <a:xfrm>
            <a:off x="7315690" y="4162436"/>
            <a:ext cx="836579" cy="276999"/>
          </a:xfrm>
          <a:prstGeom prst="rect">
            <a:avLst/>
          </a:prstGeom>
          <a:noFill/>
        </p:spPr>
        <p:txBody>
          <a:bodyPr wrap="square" rtlCol="0">
            <a:spAutoFit/>
          </a:bodyPr>
          <a:lstStyle/>
          <a:p>
            <a:r>
              <a:rPr lang="en-GB" sz="1200" dirty="0">
                <a:solidFill>
                  <a:srgbClr val="00B050"/>
                </a:solidFill>
                <a:latin typeface="Georgia" panose="02040502050405020303" pitchFamily="18" charset="0"/>
              </a:rPr>
              <a:t>Healthy</a:t>
            </a:r>
          </a:p>
        </p:txBody>
      </p:sp>
      <p:sp>
        <p:nvSpPr>
          <p:cNvPr id="37" name="Rectangle 36">
            <a:extLst>
              <a:ext uri="{FF2B5EF4-FFF2-40B4-BE49-F238E27FC236}">
                <a16:creationId xmlns:a16="http://schemas.microsoft.com/office/drawing/2014/main" id="{5AE3F5D0-2EE2-4279-836A-F29EC6F6BC1D}"/>
              </a:ext>
            </a:extLst>
          </p:cNvPr>
          <p:cNvSpPr/>
          <p:nvPr/>
        </p:nvSpPr>
        <p:spPr>
          <a:xfrm>
            <a:off x="6796843" y="1726973"/>
            <a:ext cx="2110937"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latin typeface="Georgia" panose="02040502050405020303" pitchFamily="18" charset="0"/>
              </a:rPr>
              <a:t>Only for </a:t>
            </a:r>
            <a:r>
              <a:rPr lang="en-GB" sz="1400" u="sng" dirty="0">
                <a:latin typeface="Georgia" panose="02040502050405020303" pitchFamily="18" charset="0"/>
              </a:rPr>
              <a:t>linear problems</a:t>
            </a:r>
          </a:p>
        </p:txBody>
      </p:sp>
      <p:sp>
        <p:nvSpPr>
          <p:cNvPr id="49" name="Rectangle 48">
            <a:extLst>
              <a:ext uri="{FF2B5EF4-FFF2-40B4-BE49-F238E27FC236}">
                <a16:creationId xmlns:a16="http://schemas.microsoft.com/office/drawing/2014/main" id="{5CCC082E-F197-4706-9670-7D0A5F8B81F5}"/>
              </a:ext>
            </a:extLst>
          </p:cNvPr>
          <p:cNvSpPr/>
          <p:nvPr/>
        </p:nvSpPr>
        <p:spPr>
          <a:xfrm>
            <a:off x="6799824" y="2290646"/>
            <a:ext cx="2254143" cy="307777"/>
          </a:xfrm>
          <a:prstGeom prst="rect">
            <a:avLst/>
          </a:prstGeom>
        </p:spPr>
        <p:txBody>
          <a:bodyPr wrap="none">
            <a:spAutoFit/>
          </a:bodyPr>
          <a:lstStyle/>
          <a:p>
            <a:r>
              <a:rPr lang="en-GB" sz="1400" dirty="0">
                <a:solidFill>
                  <a:schemeClr val="dk1"/>
                </a:solidFill>
                <a:latin typeface="Georgia" panose="02040502050405020303" pitchFamily="18" charset="0"/>
                <a:ea typeface="+mn-ea"/>
              </a:rPr>
              <a:t>Require </a:t>
            </a:r>
            <a:r>
              <a:rPr lang="en-GB" sz="1400" u="sng" dirty="0">
                <a:solidFill>
                  <a:schemeClr val="dk1"/>
                </a:solidFill>
                <a:latin typeface="Georgia" panose="02040502050405020303" pitchFamily="18" charset="0"/>
                <a:ea typeface="+mn-ea"/>
              </a:rPr>
              <a:t>expert knowledge</a:t>
            </a:r>
          </a:p>
        </p:txBody>
      </p:sp>
      <p:sp>
        <p:nvSpPr>
          <p:cNvPr id="50" name="Rectangle 49">
            <a:extLst>
              <a:ext uri="{FF2B5EF4-FFF2-40B4-BE49-F238E27FC236}">
                <a16:creationId xmlns:a16="http://schemas.microsoft.com/office/drawing/2014/main" id="{B9FDE705-B654-4C01-BF10-54A2D5D0E18F}"/>
              </a:ext>
            </a:extLst>
          </p:cNvPr>
          <p:cNvSpPr/>
          <p:nvPr/>
        </p:nvSpPr>
        <p:spPr>
          <a:xfrm>
            <a:off x="6634289" y="5185503"/>
            <a:ext cx="2254142"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sz="1400" u="sng" dirty="0" err="1">
                <a:latin typeface="Georgia" panose="02040502050405020303" pitchFamily="18" charset="0"/>
              </a:rPr>
              <a:t>Labeled</a:t>
            </a:r>
            <a:r>
              <a:rPr lang="en-GB" sz="1400" u="sng" dirty="0">
                <a:latin typeface="Georgia" panose="02040502050405020303" pitchFamily="18" charset="0"/>
              </a:rPr>
              <a:t> data </a:t>
            </a:r>
            <a:r>
              <a:rPr lang="en-GB" sz="1400" dirty="0">
                <a:latin typeface="Georgia" panose="02040502050405020303" pitchFamily="18" charset="0"/>
              </a:rPr>
              <a:t>unavailable</a:t>
            </a:r>
            <a:endParaRPr lang="en-GB" sz="1400" u="sng" dirty="0">
              <a:latin typeface="Georgia" panose="02040502050405020303" pitchFamily="18" charset="0"/>
            </a:endParaRPr>
          </a:p>
        </p:txBody>
      </p:sp>
      <p:cxnSp>
        <p:nvCxnSpPr>
          <p:cNvPr id="9" name="Connector: Elbow 8">
            <a:extLst>
              <a:ext uri="{FF2B5EF4-FFF2-40B4-BE49-F238E27FC236}">
                <a16:creationId xmlns:a16="http://schemas.microsoft.com/office/drawing/2014/main" id="{C565D414-36C5-4336-9C76-BE306DE6EF19}"/>
              </a:ext>
            </a:extLst>
          </p:cNvPr>
          <p:cNvCxnSpPr>
            <a:cxnSpLocks/>
            <a:endCxn id="37" idx="1"/>
          </p:cNvCxnSpPr>
          <p:nvPr/>
        </p:nvCxnSpPr>
        <p:spPr>
          <a:xfrm flipV="1">
            <a:off x="5517855" y="1880862"/>
            <a:ext cx="1278988" cy="3351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C6BDD4-1AF6-4E59-B382-900FADC20981}"/>
              </a:ext>
            </a:extLst>
          </p:cNvPr>
          <p:cNvCxnSpPr>
            <a:cxnSpLocks/>
          </p:cNvCxnSpPr>
          <p:nvPr/>
        </p:nvCxnSpPr>
        <p:spPr>
          <a:xfrm flipV="1">
            <a:off x="4926195" y="4141081"/>
            <a:ext cx="2011933" cy="1099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3E320DBD-3117-4A1C-A4A9-5B7CBB522D0E}"/>
              </a:ext>
            </a:extLst>
          </p:cNvPr>
          <p:cNvCxnSpPr>
            <a:cxnSpLocks/>
          </p:cNvCxnSpPr>
          <p:nvPr/>
        </p:nvCxnSpPr>
        <p:spPr>
          <a:xfrm>
            <a:off x="6938128" y="4141081"/>
            <a:ext cx="0" cy="11058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09E24FC-7329-4D00-B53C-EBFD9F6D26EF}"/>
              </a:ext>
            </a:extLst>
          </p:cNvPr>
          <p:cNvCxnSpPr>
            <a:cxnSpLocks/>
          </p:cNvCxnSpPr>
          <p:nvPr/>
        </p:nvCxnSpPr>
        <p:spPr>
          <a:xfrm>
            <a:off x="4334487" y="2717089"/>
            <a:ext cx="459735"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64BF7DF5-89C0-4058-9480-0CAFA5D2AF19}"/>
              </a:ext>
            </a:extLst>
          </p:cNvPr>
          <p:cNvCxnSpPr>
            <a:cxnSpLocks/>
          </p:cNvCxnSpPr>
          <p:nvPr/>
        </p:nvCxnSpPr>
        <p:spPr>
          <a:xfrm flipV="1">
            <a:off x="4794222" y="2438399"/>
            <a:ext cx="0" cy="27869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F177D6A0-1FB4-4713-B079-EFAD4A63037F}"/>
              </a:ext>
            </a:extLst>
          </p:cNvPr>
          <p:cNvCxnSpPr>
            <a:cxnSpLocks/>
          </p:cNvCxnSpPr>
          <p:nvPr/>
        </p:nvCxnSpPr>
        <p:spPr>
          <a:xfrm flipV="1">
            <a:off x="4794222" y="2445453"/>
            <a:ext cx="202263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Multiplication Sign 4">
            <a:extLst>
              <a:ext uri="{FF2B5EF4-FFF2-40B4-BE49-F238E27FC236}">
                <a16:creationId xmlns:a16="http://schemas.microsoft.com/office/drawing/2014/main" id="{5FEB756C-9AC5-4281-8C99-C30D21176021}"/>
              </a:ext>
            </a:extLst>
          </p:cNvPr>
          <p:cNvSpPr/>
          <p:nvPr/>
        </p:nvSpPr>
        <p:spPr>
          <a:xfrm>
            <a:off x="6167893" y="1551838"/>
            <a:ext cx="698608" cy="648479"/>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9273A1C2-48BF-4099-8E81-7C8AE55273B7}"/>
              </a:ext>
            </a:extLst>
          </p:cNvPr>
          <p:cNvSpPr/>
          <p:nvPr/>
        </p:nvSpPr>
        <p:spPr>
          <a:xfrm>
            <a:off x="6167893" y="2111550"/>
            <a:ext cx="698608" cy="648479"/>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441BADA8-8C24-4470-9828-9554FBCA0DBC}"/>
              </a:ext>
            </a:extLst>
          </p:cNvPr>
          <p:cNvSpPr/>
          <p:nvPr/>
        </p:nvSpPr>
        <p:spPr>
          <a:xfrm>
            <a:off x="6600129" y="4591409"/>
            <a:ext cx="698608" cy="648479"/>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8B1E721B-A718-46E5-99B0-0892BA748DA5}"/>
              </a:ext>
            </a:extLst>
          </p:cNvPr>
          <p:cNvSpPr/>
          <p:nvPr/>
        </p:nvSpPr>
        <p:spPr>
          <a:xfrm rot="20155325">
            <a:off x="6454239" y="3235819"/>
            <a:ext cx="547410" cy="382127"/>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151126B4-DE73-4C0C-9476-67C03F27CEE0}"/>
              </a:ext>
            </a:extLst>
          </p:cNvPr>
          <p:cNvSpPr/>
          <p:nvPr/>
        </p:nvSpPr>
        <p:spPr>
          <a:xfrm>
            <a:off x="6232568" y="3442090"/>
            <a:ext cx="296944" cy="287517"/>
          </a:xfrm>
          <a:prstGeom prst="flowChartConnector">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45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9" grpId="0"/>
      <p:bldP spid="50" grpId="0" animBg="1"/>
      <p:bldP spid="5" grpId="0" animBg="1"/>
      <p:bldP spid="51" grpId="0" animBg="1"/>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22D361A5-9FEF-4342-BC70-D14F41098524}"/>
              </a:ext>
            </a:extLst>
          </p:cNvPr>
          <p:cNvSpPr>
            <a:spLocks noGrp="1"/>
          </p:cNvSpPr>
          <p:nvPr>
            <p:ph type="title"/>
          </p:nvPr>
        </p:nvSpPr>
        <p:spPr>
          <a:xfrm>
            <a:off x="59315" y="24482"/>
            <a:ext cx="7327852" cy="729811"/>
          </a:xfrm>
        </p:spPr>
        <p:txBody>
          <a:bodyPr>
            <a:normAutofit/>
          </a:bodyPr>
          <a:lstStyle/>
          <a:p>
            <a:r>
              <a:rPr lang="en-US" dirty="0"/>
              <a:t>Investigated solution</a:t>
            </a:r>
            <a:endParaRPr lang="en-GB" dirty="0"/>
          </a:p>
        </p:txBody>
      </p:sp>
      <p:sp>
        <p:nvSpPr>
          <p:cNvPr id="30" name="Segnaposto numero diapositiva 2">
            <a:extLst>
              <a:ext uri="{FF2B5EF4-FFF2-40B4-BE49-F238E27FC236}">
                <a16:creationId xmlns:a16="http://schemas.microsoft.com/office/drawing/2014/main" id="{6AEC0EF3-B76C-C841-BBAC-5CDFEC70F486}"/>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4</a:t>
            </a:fld>
            <a:endParaRPr lang="it-IT" dirty="0"/>
          </a:p>
        </p:txBody>
      </p:sp>
      <p:sp>
        <p:nvSpPr>
          <p:cNvPr id="16" name="TextBox 15">
            <a:extLst>
              <a:ext uri="{FF2B5EF4-FFF2-40B4-BE49-F238E27FC236}">
                <a16:creationId xmlns:a16="http://schemas.microsoft.com/office/drawing/2014/main" id="{96F9BFFB-3E3A-4F41-A1A7-017E0CB486AC}"/>
              </a:ext>
            </a:extLst>
          </p:cNvPr>
          <p:cNvSpPr txBox="1"/>
          <p:nvPr/>
        </p:nvSpPr>
        <p:spPr>
          <a:xfrm>
            <a:off x="2913367" y="2584661"/>
            <a:ext cx="369332" cy="701687"/>
          </a:xfrm>
          <a:prstGeom prst="rect">
            <a:avLst/>
          </a:prstGeom>
          <a:noFill/>
        </p:spPr>
        <p:txBody>
          <a:bodyPr vert="vert270" wrap="square" rtlCol="0">
            <a:spAutoFit/>
          </a:bodyPr>
          <a:lstStyle/>
          <a:p>
            <a:r>
              <a:rPr lang="en-GB" sz="1200" b="1" dirty="0">
                <a:latin typeface="Georgia" panose="02040502050405020303" pitchFamily="18" charset="0"/>
              </a:rPr>
              <a:t>Signals</a:t>
            </a:r>
          </a:p>
        </p:txBody>
      </p:sp>
      <p:sp>
        <p:nvSpPr>
          <p:cNvPr id="19" name="TextBox 18">
            <a:extLst>
              <a:ext uri="{FF2B5EF4-FFF2-40B4-BE49-F238E27FC236}">
                <a16:creationId xmlns:a16="http://schemas.microsoft.com/office/drawing/2014/main" id="{5F76A7C8-27F6-474F-96A3-BDA5C5FD93ED}"/>
              </a:ext>
            </a:extLst>
          </p:cNvPr>
          <p:cNvSpPr txBox="1"/>
          <p:nvPr/>
        </p:nvSpPr>
        <p:spPr>
          <a:xfrm>
            <a:off x="5683876" y="1936049"/>
            <a:ext cx="369332" cy="1856010"/>
          </a:xfrm>
          <a:prstGeom prst="rect">
            <a:avLst/>
          </a:prstGeom>
          <a:noFill/>
        </p:spPr>
        <p:txBody>
          <a:bodyPr vert="vert270" wrap="square" rtlCol="0">
            <a:spAutoFit/>
          </a:bodyPr>
          <a:lstStyle/>
          <a:p>
            <a:r>
              <a:rPr lang="en-GB" sz="1200" b="1" dirty="0">
                <a:latin typeface="Georgia" panose="02040502050405020303" pitchFamily="18" charset="0"/>
              </a:rPr>
              <a:t>Reconstructed signals</a:t>
            </a:r>
          </a:p>
        </p:txBody>
      </p:sp>
      <p:pic>
        <p:nvPicPr>
          <p:cNvPr id="21" name="Picture 20" descr="A screenshot of a cell phone&#10;&#10;Description automatically generated">
            <a:extLst>
              <a:ext uri="{FF2B5EF4-FFF2-40B4-BE49-F238E27FC236}">
                <a16:creationId xmlns:a16="http://schemas.microsoft.com/office/drawing/2014/main" id="{528BEEF1-5896-4706-B96F-9177C59F794E}"/>
              </a:ext>
            </a:extLst>
          </p:cNvPr>
          <p:cNvPicPr>
            <a:picLocks noChangeAspect="1"/>
          </p:cNvPicPr>
          <p:nvPr/>
        </p:nvPicPr>
        <p:blipFill rotWithShape="1">
          <a:blip r:embed="rId3">
            <a:extLst>
              <a:ext uri="{28A0092B-C50C-407E-A947-70E740481C1C}">
                <a14:useLocalDpi xmlns:a14="http://schemas.microsoft.com/office/drawing/2010/main" val="0"/>
              </a:ext>
            </a:extLst>
          </a:blip>
          <a:srcRect l="14634" t="7849" r="2267" b="16268"/>
          <a:stretch/>
        </p:blipFill>
        <p:spPr>
          <a:xfrm>
            <a:off x="1872722" y="1760978"/>
            <a:ext cx="1098560" cy="420729"/>
          </a:xfrm>
          <a:prstGeom prst="rect">
            <a:avLst/>
          </a:prstGeom>
          <a:ln>
            <a:solidFill>
              <a:schemeClr val="tx1"/>
            </a:solidFill>
          </a:ln>
        </p:spPr>
      </p:pic>
      <p:pic>
        <p:nvPicPr>
          <p:cNvPr id="22" name="Picture 21" descr="A screenshot of a social media post&#10;&#10;Description automatically generated">
            <a:extLst>
              <a:ext uri="{FF2B5EF4-FFF2-40B4-BE49-F238E27FC236}">
                <a16:creationId xmlns:a16="http://schemas.microsoft.com/office/drawing/2014/main" id="{31C48BD3-FD28-4619-9581-FCF84D3E070E}"/>
              </a:ext>
            </a:extLst>
          </p:cNvPr>
          <p:cNvPicPr>
            <a:picLocks noChangeAspect="1"/>
          </p:cNvPicPr>
          <p:nvPr/>
        </p:nvPicPr>
        <p:blipFill rotWithShape="1">
          <a:blip r:embed="rId4">
            <a:extLst>
              <a:ext uri="{28A0092B-C50C-407E-A947-70E740481C1C}">
                <a14:useLocalDpi xmlns:a14="http://schemas.microsoft.com/office/drawing/2010/main" val="0"/>
              </a:ext>
            </a:extLst>
          </a:blip>
          <a:srcRect l="3872" t="4299" r="51787" b="22430"/>
          <a:stretch/>
        </p:blipFill>
        <p:spPr>
          <a:xfrm>
            <a:off x="1872722" y="2399751"/>
            <a:ext cx="1098560" cy="420729"/>
          </a:xfrm>
          <a:prstGeom prst="rect">
            <a:avLst/>
          </a:prstGeom>
          <a:ln>
            <a:solidFill>
              <a:schemeClr val="tx1"/>
            </a:solidFill>
          </a:ln>
        </p:spPr>
      </p:pic>
      <p:pic>
        <p:nvPicPr>
          <p:cNvPr id="23" name="Picture 22" descr="A close up of a piece of paper&#10;&#10;Description automatically generated">
            <a:extLst>
              <a:ext uri="{FF2B5EF4-FFF2-40B4-BE49-F238E27FC236}">
                <a16:creationId xmlns:a16="http://schemas.microsoft.com/office/drawing/2014/main" id="{319B0AFD-9B0E-4959-A06A-BF67B6369610}"/>
              </a:ext>
            </a:extLst>
          </p:cNvPr>
          <p:cNvPicPr>
            <a:picLocks noChangeAspect="1"/>
          </p:cNvPicPr>
          <p:nvPr/>
        </p:nvPicPr>
        <p:blipFill rotWithShape="1">
          <a:blip r:embed="rId5">
            <a:extLst>
              <a:ext uri="{28A0092B-C50C-407E-A947-70E740481C1C}">
                <a14:useLocalDpi xmlns:a14="http://schemas.microsoft.com/office/drawing/2010/main" val="0"/>
              </a:ext>
            </a:extLst>
          </a:blip>
          <a:srcRect l="6269" t="5773" r="352" b="9145"/>
          <a:stretch/>
        </p:blipFill>
        <p:spPr>
          <a:xfrm>
            <a:off x="1872722" y="3038524"/>
            <a:ext cx="1098560" cy="420729"/>
          </a:xfrm>
          <a:prstGeom prst="rect">
            <a:avLst/>
          </a:prstGeom>
          <a:ln>
            <a:solidFill>
              <a:schemeClr val="tx1"/>
            </a:solidFill>
          </a:ln>
        </p:spPr>
      </p:pic>
      <p:pic>
        <p:nvPicPr>
          <p:cNvPr id="25" name="Picture 24" descr="A screenshot of a social media post&#10;&#10;Description automatically generated">
            <a:extLst>
              <a:ext uri="{FF2B5EF4-FFF2-40B4-BE49-F238E27FC236}">
                <a16:creationId xmlns:a16="http://schemas.microsoft.com/office/drawing/2014/main" id="{7AC6EF6A-5C9A-40AC-9749-8CCF951F95D6}"/>
              </a:ext>
            </a:extLst>
          </p:cNvPr>
          <p:cNvPicPr>
            <a:picLocks noChangeAspect="1"/>
          </p:cNvPicPr>
          <p:nvPr/>
        </p:nvPicPr>
        <p:blipFill rotWithShape="1">
          <a:blip r:embed="rId6">
            <a:extLst>
              <a:ext uri="{28A0092B-C50C-407E-A947-70E740481C1C}">
                <a14:useLocalDpi xmlns:a14="http://schemas.microsoft.com/office/drawing/2010/main" val="0"/>
              </a:ext>
            </a:extLst>
          </a:blip>
          <a:srcRect l="7078" t="7905" r="12784" b="10568"/>
          <a:stretch/>
        </p:blipFill>
        <p:spPr>
          <a:xfrm>
            <a:off x="1872722" y="3664463"/>
            <a:ext cx="1098560" cy="420729"/>
          </a:xfrm>
          <a:prstGeom prst="rect">
            <a:avLst/>
          </a:prstGeom>
          <a:ln>
            <a:solidFill>
              <a:schemeClr val="tx1"/>
            </a:solidFill>
          </a:ln>
        </p:spPr>
      </p:pic>
      <p:pic>
        <p:nvPicPr>
          <p:cNvPr id="32" name="Picture 31" descr="A screenshot of a cell phone&#10;&#10;Description automatically generated">
            <a:extLst>
              <a:ext uri="{FF2B5EF4-FFF2-40B4-BE49-F238E27FC236}">
                <a16:creationId xmlns:a16="http://schemas.microsoft.com/office/drawing/2014/main" id="{A883F4DE-CB1D-4592-99B6-56DDBE014D72}"/>
              </a:ext>
            </a:extLst>
          </p:cNvPr>
          <p:cNvPicPr>
            <a:picLocks noChangeAspect="1"/>
          </p:cNvPicPr>
          <p:nvPr/>
        </p:nvPicPr>
        <p:blipFill rotWithShape="1">
          <a:blip r:embed="rId3">
            <a:extLst>
              <a:ext uri="{28A0092B-C50C-407E-A947-70E740481C1C}">
                <a14:useLocalDpi xmlns:a14="http://schemas.microsoft.com/office/drawing/2010/main" val="0"/>
              </a:ext>
            </a:extLst>
          </a:blip>
          <a:srcRect l="14634" t="7849" r="2267" b="16268"/>
          <a:stretch/>
        </p:blipFill>
        <p:spPr>
          <a:xfrm>
            <a:off x="6053208" y="1770588"/>
            <a:ext cx="1098560" cy="420729"/>
          </a:xfrm>
          <a:prstGeom prst="rect">
            <a:avLst/>
          </a:prstGeom>
          <a:ln>
            <a:solidFill>
              <a:schemeClr val="tx1"/>
            </a:solidFill>
          </a:ln>
        </p:spPr>
      </p:pic>
      <p:pic>
        <p:nvPicPr>
          <p:cNvPr id="33" name="Picture 32" descr="A screenshot of a social media post&#10;&#10;Description automatically generated">
            <a:extLst>
              <a:ext uri="{FF2B5EF4-FFF2-40B4-BE49-F238E27FC236}">
                <a16:creationId xmlns:a16="http://schemas.microsoft.com/office/drawing/2014/main" id="{031ADB76-0985-4006-9B9A-0A3633D30400}"/>
              </a:ext>
            </a:extLst>
          </p:cNvPr>
          <p:cNvPicPr>
            <a:picLocks noChangeAspect="1"/>
          </p:cNvPicPr>
          <p:nvPr/>
        </p:nvPicPr>
        <p:blipFill rotWithShape="1">
          <a:blip r:embed="rId4">
            <a:extLst>
              <a:ext uri="{28A0092B-C50C-407E-A947-70E740481C1C}">
                <a14:useLocalDpi xmlns:a14="http://schemas.microsoft.com/office/drawing/2010/main" val="0"/>
              </a:ext>
            </a:extLst>
          </a:blip>
          <a:srcRect l="3872" t="4299" r="51787" b="22430"/>
          <a:stretch/>
        </p:blipFill>
        <p:spPr>
          <a:xfrm>
            <a:off x="6053208" y="2413023"/>
            <a:ext cx="1098560" cy="420729"/>
          </a:xfrm>
          <a:prstGeom prst="rect">
            <a:avLst/>
          </a:prstGeom>
          <a:ln>
            <a:solidFill>
              <a:schemeClr val="tx1"/>
            </a:solidFill>
          </a:ln>
        </p:spPr>
      </p:pic>
      <p:pic>
        <p:nvPicPr>
          <p:cNvPr id="34" name="Picture 33" descr="A close up of a piece of paper&#10;&#10;Description automatically generated">
            <a:extLst>
              <a:ext uri="{FF2B5EF4-FFF2-40B4-BE49-F238E27FC236}">
                <a16:creationId xmlns:a16="http://schemas.microsoft.com/office/drawing/2014/main" id="{F91899C4-E51C-49F4-9333-98D079084CBB}"/>
              </a:ext>
            </a:extLst>
          </p:cNvPr>
          <p:cNvPicPr>
            <a:picLocks noChangeAspect="1"/>
          </p:cNvPicPr>
          <p:nvPr/>
        </p:nvPicPr>
        <p:blipFill rotWithShape="1">
          <a:blip r:embed="rId5">
            <a:extLst>
              <a:ext uri="{28A0092B-C50C-407E-A947-70E740481C1C}">
                <a14:useLocalDpi xmlns:a14="http://schemas.microsoft.com/office/drawing/2010/main" val="0"/>
              </a:ext>
            </a:extLst>
          </a:blip>
          <a:srcRect l="6269" t="5773" r="352" b="9145"/>
          <a:stretch/>
        </p:blipFill>
        <p:spPr>
          <a:xfrm>
            <a:off x="6053208" y="3053830"/>
            <a:ext cx="1098560" cy="420729"/>
          </a:xfrm>
          <a:prstGeom prst="rect">
            <a:avLst/>
          </a:prstGeom>
          <a:ln>
            <a:solidFill>
              <a:schemeClr val="tx1"/>
            </a:solidFill>
          </a:ln>
        </p:spPr>
      </p:pic>
      <p:pic>
        <p:nvPicPr>
          <p:cNvPr id="35" name="Picture 34" descr="A screenshot of a social media post&#10;&#10;Description automatically generated">
            <a:extLst>
              <a:ext uri="{FF2B5EF4-FFF2-40B4-BE49-F238E27FC236}">
                <a16:creationId xmlns:a16="http://schemas.microsoft.com/office/drawing/2014/main" id="{EF3F8FCF-EB0C-44D6-8B88-07EE4304B823}"/>
              </a:ext>
            </a:extLst>
          </p:cNvPr>
          <p:cNvPicPr>
            <a:picLocks noChangeAspect="1"/>
          </p:cNvPicPr>
          <p:nvPr/>
        </p:nvPicPr>
        <p:blipFill rotWithShape="1">
          <a:blip r:embed="rId6">
            <a:extLst>
              <a:ext uri="{28A0092B-C50C-407E-A947-70E740481C1C}">
                <a14:useLocalDpi xmlns:a14="http://schemas.microsoft.com/office/drawing/2010/main" val="0"/>
              </a:ext>
            </a:extLst>
          </a:blip>
          <a:srcRect l="7078" t="7905" r="12784" b="10568"/>
          <a:stretch/>
        </p:blipFill>
        <p:spPr>
          <a:xfrm>
            <a:off x="6053208" y="3664463"/>
            <a:ext cx="1098560" cy="420729"/>
          </a:xfrm>
          <a:prstGeom prst="rect">
            <a:avLst/>
          </a:prstGeom>
          <a:ln>
            <a:solidFill>
              <a:schemeClr val="tx1"/>
            </a:solidFill>
          </a:ln>
        </p:spPr>
      </p:pic>
      <p:sp>
        <p:nvSpPr>
          <p:cNvPr id="2" name="TextBox 1">
            <a:extLst>
              <a:ext uri="{FF2B5EF4-FFF2-40B4-BE49-F238E27FC236}">
                <a16:creationId xmlns:a16="http://schemas.microsoft.com/office/drawing/2014/main" id="{57024553-4F97-4CF7-A48F-74F34DE07781}"/>
              </a:ext>
            </a:extLst>
          </p:cNvPr>
          <p:cNvSpPr txBox="1"/>
          <p:nvPr/>
        </p:nvSpPr>
        <p:spPr>
          <a:xfrm>
            <a:off x="576265" y="964606"/>
            <a:ext cx="5222449" cy="369332"/>
          </a:xfrm>
          <a:prstGeom prst="rect">
            <a:avLst/>
          </a:prstGeom>
          <a:noFill/>
        </p:spPr>
        <p:txBody>
          <a:bodyPr wrap="square" rtlCol="0">
            <a:spAutoFit/>
          </a:bodyPr>
          <a:lstStyle/>
          <a:p>
            <a:r>
              <a:rPr lang="en-GB" b="1" dirty="0">
                <a:latin typeface="Georgia" panose="02040502050405020303" pitchFamily="18" charset="0"/>
              </a:rPr>
              <a:t>Sparse Autoencoder (SAE):</a:t>
            </a:r>
          </a:p>
        </p:txBody>
      </p:sp>
      <p:sp>
        <p:nvSpPr>
          <p:cNvPr id="18" name="Flowchart: Connector 17">
            <a:extLst>
              <a:ext uri="{FF2B5EF4-FFF2-40B4-BE49-F238E27FC236}">
                <a16:creationId xmlns:a16="http://schemas.microsoft.com/office/drawing/2014/main" id="{ABB0071D-F75B-4915-B725-CC2CB4B6D150}"/>
              </a:ext>
            </a:extLst>
          </p:cNvPr>
          <p:cNvSpPr/>
          <p:nvPr/>
        </p:nvSpPr>
        <p:spPr>
          <a:xfrm>
            <a:off x="5238867" y="363895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FB7889B0-ED95-4C94-A84E-E71DA9DB5FE6}"/>
              </a:ext>
            </a:extLst>
          </p:cNvPr>
          <p:cNvSpPr/>
          <p:nvPr/>
        </p:nvSpPr>
        <p:spPr>
          <a:xfrm>
            <a:off x="5249874" y="2988333"/>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1CC2F347-5F9B-4598-809F-DE91DEE40E23}"/>
              </a:ext>
            </a:extLst>
          </p:cNvPr>
          <p:cNvSpPr/>
          <p:nvPr/>
        </p:nvSpPr>
        <p:spPr>
          <a:xfrm>
            <a:off x="5242526" y="236802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28ED4087-A3CD-4661-9011-B008029E9DD9}"/>
              </a:ext>
            </a:extLst>
          </p:cNvPr>
          <p:cNvSpPr/>
          <p:nvPr/>
        </p:nvSpPr>
        <p:spPr>
          <a:xfrm>
            <a:off x="5233787" y="176097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0AD617A2-AA2B-427A-B2A1-0BC7538B7F53}"/>
              </a:ext>
            </a:extLst>
          </p:cNvPr>
          <p:cNvSpPr/>
          <p:nvPr/>
        </p:nvSpPr>
        <p:spPr>
          <a:xfrm>
            <a:off x="4268024" y="3347192"/>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8540E632-5BFB-44DB-A894-4B4B751B3AE0}"/>
              </a:ext>
            </a:extLst>
          </p:cNvPr>
          <p:cNvSpPr/>
          <p:nvPr/>
        </p:nvSpPr>
        <p:spPr>
          <a:xfrm>
            <a:off x="4246610" y="270764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64760631-C28A-4BB4-8A25-154203F4F8EF}"/>
              </a:ext>
            </a:extLst>
          </p:cNvPr>
          <p:cNvSpPr/>
          <p:nvPr/>
        </p:nvSpPr>
        <p:spPr>
          <a:xfrm>
            <a:off x="4241530" y="205825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Flowchart: Connector 36">
            <a:extLst>
              <a:ext uri="{FF2B5EF4-FFF2-40B4-BE49-F238E27FC236}">
                <a16:creationId xmlns:a16="http://schemas.microsoft.com/office/drawing/2014/main" id="{11CFB539-EAA9-4D2C-A94A-D9C31065DE43}"/>
              </a:ext>
            </a:extLst>
          </p:cNvPr>
          <p:cNvSpPr/>
          <p:nvPr/>
        </p:nvSpPr>
        <p:spPr>
          <a:xfrm>
            <a:off x="3244212" y="3642407"/>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366C09CE-CA67-4622-BA9B-477B27CE0B6D}"/>
              </a:ext>
            </a:extLst>
          </p:cNvPr>
          <p:cNvSpPr/>
          <p:nvPr/>
        </p:nvSpPr>
        <p:spPr>
          <a:xfrm>
            <a:off x="3247838" y="3020829"/>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Flowchart: Connector 39">
            <a:extLst>
              <a:ext uri="{FF2B5EF4-FFF2-40B4-BE49-F238E27FC236}">
                <a16:creationId xmlns:a16="http://schemas.microsoft.com/office/drawing/2014/main" id="{10DA7309-56FE-4079-AE33-309A883418D8}"/>
              </a:ext>
            </a:extLst>
          </p:cNvPr>
          <p:cNvSpPr/>
          <p:nvPr/>
        </p:nvSpPr>
        <p:spPr>
          <a:xfrm>
            <a:off x="3247838" y="2371447"/>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Flowchart: Connector 40">
            <a:extLst>
              <a:ext uri="{FF2B5EF4-FFF2-40B4-BE49-F238E27FC236}">
                <a16:creationId xmlns:a16="http://schemas.microsoft.com/office/drawing/2014/main" id="{2265E84B-FC3F-47F0-A418-24254FE262E5}"/>
              </a:ext>
            </a:extLst>
          </p:cNvPr>
          <p:cNvSpPr/>
          <p:nvPr/>
        </p:nvSpPr>
        <p:spPr>
          <a:xfrm>
            <a:off x="3240793" y="177058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63F83B52-29D0-4C09-AB56-8E0D245EC0CC}"/>
              </a:ext>
            </a:extLst>
          </p:cNvPr>
          <p:cNvCxnSpPr>
            <a:stCxn id="37" idx="6"/>
            <a:endCxn id="28" idx="2"/>
          </p:cNvCxnSpPr>
          <p:nvPr/>
        </p:nvCxnSpPr>
        <p:spPr>
          <a:xfrm flipV="1">
            <a:off x="3701412" y="3575792"/>
            <a:ext cx="566612" cy="29521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12A8CF4-3DDA-4A11-BE82-FB3988BBC075}"/>
              </a:ext>
            </a:extLst>
          </p:cNvPr>
          <p:cNvCxnSpPr>
            <a:cxnSpLocks/>
            <a:stCxn id="37" idx="6"/>
            <a:endCxn id="29" idx="2"/>
          </p:cNvCxnSpPr>
          <p:nvPr/>
        </p:nvCxnSpPr>
        <p:spPr>
          <a:xfrm flipV="1">
            <a:off x="3701412" y="2936240"/>
            <a:ext cx="545198" cy="934767"/>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A5B1BD7-ACB7-484E-9E30-6C0926EA03A1}"/>
              </a:ext>
            </a:extLst>
          </p:cNvPr>
          <p:cNvCxnSpPr>
            <a:stCxn id="37" idx="6"/>
            <a:endCxn id="36" idx="2"/>
          </p:cNvCxnSpPr>
          <p:nvPr/>
        </p:nvCxnSpPr>
        <p:spPr>
          <a:xfrm flipV="1">
            <a:off x="3701412" y="2286858"/>
            <a:ext cx="540118" cy="158414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3220815-AD9C-4D07-8B01-368685F386E7}"/>
              </a:ext>
            </a:extLst>
          </p:cNvPr>
          <p:cNvCxnSpPr>
            <a:stCxn id="38" idx="6"/>
            <a:endCxn id="28" idx="2"/>
          </p:cNvCxnSpPr>
          <p:nvPr/>
        </p:nvCxnSpPr>
        <p:spPr>
          <a:xfrm>
            <a:off x="3705038" y="3249429"/>
            <a:ext cx="562986" cy="326363"/>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775B14C-39E4-4A43-8E5E-D257FEE058A6}"/>
              </a:ext>
            </a:extLst>
          </p:cNvPr>
          <p:cNvCxnSpPr>
            <a:cxnSpLocks/>
            <a:stCxn id="38" idx="6"/>
            <a:endCxn id="29" idx="2"/>
          </p:cNvCxnSpPr>
          <p:nvPr/>
        </p:nvCxnSpPr>
        <p:spPr>
          <a:xfrm flipV="1">
            <a:off x="3705038" y="2936240"/>
            <a:ext cx="541572" cy="31318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A1C660DE-24FA-46F6-81B9-5D035D59E103}"/>
              </a:ext>
            </a:extLst>
          </p:cNvPr>
          <p:cNvCxnSpPr>
            <a:stCxn id="38" idx="6"/>
            <a:endCxn id="36" idx="2"/>
          </p:cNvCxnSpPr>
          <p:nvPr/>
        </p:nvCxnSpPr>
        <p:spPr>
          <a:xfrm flipV="1">
            <a:off x="3705038" y="2286858"/>
            <a:ext cx="536492" cy="962571"/>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6AADAE5-5695-4C08-A0D3-CF1BDC23C30F}"/>
              </a:ext>
            </a:extLst>
          </p:cNvPr>
          <p:cNvCxnSpPr>
            <a:stCxn id="40" idx="6"/>
            <a:endCxn id="28" idx="2"/>
          </p:cNvCxnSpPr>
          <p:nvPr/>
        </p:nvCxnSpPr>
        <p:spPr>
          <a:xfrm>
            <a:off x="3705038" y="2600047"/>
            <a:ext cx="562986" cy="975745"/>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D4A183C-700A-4444-8D75-7C399A099FAB}"/>
              </a:ext>
            </a:extLst>
          </p:cNvPr>
          <p:cNvCxnSpPr>
            <a:stCxn id="40" idx="6"/>
            <a:endCxn id="29" idx="2"/>
          </p:cNvCxnSpPr>
          <p:nvPr/>
        </p:nvCxnSpPr>
        <p:spPr>
          <a:xfrm>
            <a:off x="3705038" y="2600047"/>
            <a:ext cx="541572" cy="336193"/>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302F37E-F446-4A4D-8A81-7DCBCD472422}"/>
              </a:ext>
            </a:extLst>
          </p:cNvPr>
          <p:cNvCxnSpPr>
            <a:stCxn id="40" idx="6"/>
            <a:endCxn id="36" idx="2"/>
          </p:cNvCxnSpPr>
          <p:nvPr/>
        </p:nvCxnSpPr>
        <p:spPr>
          <a:xfrm flipV="1">
            <a:off x="3705038" y="2286858"/>
            <a:ext cx="536492" cy="31318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E894B82-B0EE-4120-A853-3B817EA8B7A5}"/>
              </a:ext>
            </a:extLst>
          </p:cNvPr>
          <p:cNvCxnSpPr>
            <a:stCxn id="41" idx="6"/>
            <a:endCxn id="28" idx="2"/>
          </p:cNvCxnSpPr>
          <p:nvPr/>
        </p:nvCxnSpPr>
        <p:spPr>
          <a:xfrm>
            <a:off x="3697993" y="1999188"/>
            <a:ext cx="570031" cy="1576604"/>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758DB903-5B74-4F62-B254-D9E553FF0F6E}"/>
              </a:ext>
            </a:extLst>
          </p:cNvPr>
          <p:cNvCxnSpPr>
            <a:stCxn id="41" idx="6"/>
            <a:endCxn id="29" idx="2"/>
          </p:cNvCxnSpPr>
          <p:nvPr/>
        </p:nvCxnSpPr>
        <p:spPr>
          <a:xfrm>
            <a:off x="3697993" y="1999188"/>
            <a:ext cx="548617" cy="937052"/>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DE0ECDF2-1985-4489-AA26-EAB07EC132C5}"/>
              </a:ext>
            </a:extLst>
          </p:cNvPr>
          <p:cNvCxnSpPr>
            <a:stCxn id="41" idx="6"/>
            <a:endCxn id="36" idx="2"/>
          </p:cNvCxnSpPr>
          <p:nvPr/>
        </p:nvCxnSpPr>
        <p:spPr>
          <a:xfrm>
            <a:off x="3697993" y="1999188"/>
            <a:ext cx="543537" cy="28767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76B9BE3-48B4-40B2-AB56-E1335553D3E3}"/>
              </a:ext>
            </a:extLst>
          </p:cNvPr>
          <p:cNvCxnSpPr>
            <a:stCxn id="36" idx="6"/>
            <a:endCxn id="26" idx="2"/>
          </p:cNvCxnSpPr>
          <p:nvPr/>
        </p:nvCxnSpPr>
        <p:spPr>
          <a:xfrm flipV="1">
            <a:off x="4698730" y="1989578"/>
            <a:ext cx="535057" cy="29728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9B17A144-1EBD-47FD-AED2-38BA28604BDC}"/>
              </a:ext>
            </a:extLst>
          </p:cNvPr>
          <p:cNvCxnSpPr>
            <a:stCxn id="36" idx="6"/>
            <a:endCxn id="24" idx="2"/>
          </p:cNvCxnSpPr>
          <p:nvPr/>
        </p:nvCxnSpPr>
        <p:spPr>
          <a:xfrm>
            <a:off x="4698730" y="2286858"/>
            <a:ext cx="543796" cy="309762"/>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0ABF0839-6E54-4354-A5FC-1B0B84D403B8}"/>
              </a:ext>
            </a:extLst>
          </p:cNvPr>
          <p:cNvCxnSpPr>
            <a:stCxn id="36" idx="6"/>
            <a:endCxn id="20" idx="2"/>
          </p:cNvCxnSpPr>
          <p:nvPr/>
        </p:nvCxnSpPr>
        <p:spPr>
          <a:xfrm>
            <a:off x="4698730" y="2286858"/>
            <a:ext cx="551144" cy="930075"/>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9822C313-9C72-446E-BE5A-35B639EF5398}"/>
              </a:ext>
            </a:extLst>
          </p:cNvPr>
          <p:cNvCxnSpPr>
            <a:stCxn id="36" idx="6"/>
            <a:endCxn id="18" idx="2"/>
          </p:cNvCxnSpPr>
          <p:nvPr/>
        </p:nvCxnSpPr>
        <p:spPr>
          <a:xfrm>
            <a:off x="4698730" y="2286858"/>
            <a:ext cx="540137" cy="1580692"/>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EAA303FB-1B4B-4894-A062-B34B095A5A2D}"/>
              </a:ext>
            </a:extLst>
          </p:cNvPr>
          <p:cNvCxnSpPr>
            <a:stCxn id="29" idx="6"/>
            <a:endCxn id="26" idx="2"/>
          </p:cNvCxnSpPr>
          <p:nvPr/>
        </p:nvCxnSpPr>
        <p:spPr>
          <a:xfrm flipV="1">
            <a:off x="4703810" y="1989578"/>
            <a:ext cx="529977" cy="946662"/>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0693F78-2961-43B1-8506-D0E39C8AAD1D}"/>
              </a:ext>
            </a:extLst>
          </p:cNvPr>
          <p:cNvCxnSpPr>
            <a:stCxn id="29" idx="6"/>
            <a:endCxn id="24" idx="2"/>
          </p:cNvCxnSpPr>
          <p:nvPr/>
        </p:nvCxnSpPr>
        <p:spPr>
          <a:xfrm flipV="1">
            <a:off x="4703810" y="2596620"/>
            <a:ext cx="538716" cy="33962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54A891AB-F4A7-4556-B90A-A4C3A6E69B65}"/>
              </a:ext>
            </a:extLst>
          </p:cNvPr>
          <p:cNvCxnSpPr>
            <a:stCxn id="29" idx="6"/>
            <a:endCxn id="20" idx="2"/>
          </p:cNvCxnSpPr>
          <p:nvPr/>
        </p:nvCxnSpPr>
        <p:spPr>
          <a:xfrm>
            <a:off x="4703810" y="2936240"/>
            <a:ext cx="546064" cy="280693"/>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EC39A796-4A21-4D5B-8EB4-148F4D01A6CF}"/>
              </a:ext>
            </a:extLst>
          </p:cNvPr>
          <p:cNvCxnSpPr>
            <a:stCxn id="29" idx="6"/>
            <a:endCxn id="18" idx="2"/>
          </p:cNvCxnSpPr>
          <p:nvPr/>
        </p:nvCxnSpPr>
        <p:spPr>
          <a:xfrm>
            <a:off x="4703810" y="2936240"/>
            <a:ext cx="535057" cy="93131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63518BFE-6B9C-46DA-B590-E58DCAA0482A}"/>
              </a:ext>
            </a:extLst>
          </p:cNvPr>
          <p:cNvCxnSpPr>
            <a:stCxn id="28" idx="6"/>
            <a:endCxn id="26" idx="2"/>
          </p:cNvCxnSpPr>
          <p:nvPr/>
        </p:nvCxnSpPr>
        <p:spPr>
          <a:xfrm flipV="1">
            <a:off x="4725224" y="1989578"/>
            <a:ext cx="508563" cy="1586214"/>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A8C70F3B-B5FB-42EF-865F-AF832CAE05DE}"/>
              </a:ext>
            </a:extLst>
          </p:cNvPr>
          <p:cNvCxnSpPr>
            <a:stCxn id="28" idx="6"/>
            <a:endCxn id="24" idx="2"/>
          </p:cNvCxnSpPr>
          <p:nvPr/>
        </p:nvCxnSpPr>
        <p:spPr>
          <a:xfrm flipV="1">
            <a:off x="4725224" y="2596620"/>
            <a:ext cx="517302" cy="979172"/>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E64CA69B-B72D-4627-8236-B29447005383}"/>
              </a:ext>
            </a:extLst>
          </p:cNvPr>
          <p:cNvCxnSpPr>
            <a:cxnSpLocks/>
            <a:stCxn id="28" idx="6"/>
            <a:endCxn id="20" idx="2"/>
          </p:cNvCxnSpPr>
          <p:nvPr/>
        </p:nvCxnSpPr>
        <p:spPr>
          <a:xfrm flipV="1">
            <a:off x="4725224" y="3216933"/>
            <a:ext cx="524650" cy="35885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4522CBBD-7F0A-443E-9B4A-B030B8CF63EB}"/>
              </a:ext>
            </a:extLst>
          </p:cNvPr>
          <p:cNvCxnSpPr>
            <a:cxnSpLocks/>
            <a:endCxn id="18" idx="2"/>
          </p:cNvCxnSpPr>
          <p:nvPr/>
        </p:nvCxnSpPr>
        <p:spPr>
          <a:xfrm>
            <a:off x="4755292" y="3575792"/>
            <a:ext cx="483575" cy="291758"/>
          </a:xfrm>
          <a:prstGeom prst="line">
            <a:avLst/>
          </a:prstGeom>
        </p:spPr>
        <p:style>
          <a:lnRef idx="2">
            <a:schemeClr val="dk1"/>
          </a:lnRef>
          <a:fillRef idx="0">
            <a:schemeClr val="dk1"/>
          </a:fillRef>
          <a:effectRef idx="1">
            <a:schemeClr val="dk1"/>
          </a:effectRef>
          <a:fontRef idx="minor">
            <a:schemeClr val="tx1"/>
          </a:fontRef>
        </p:style>
      </p:cxnSp>
      <p:sp>
        <p:nvSpPr>
          <p:cNvPr id="126" name="Right Bracket 125">
            <a:extLst>
              <a:ext uri="{FF2B5EF4-FFF2-40B4-BE49-F238E27FC236}">
                <a16:creationId xmlns:a16="http://schemas.microsoft.com/office/drawing/2014/main" id="{1A773DB9-530B-49F2-BDFF-A948E48A9831}"/>
              </a:ext>
            </a:extLst>
          </p:cNvPr>
          <p:cNvSpPr/>
          <p:nvPr/>
        </p:nvSpPr>
        <p:spPr>
          <a:xfrm rot="5400000">
            <a:off x="3886328" y="3733510"/>
            <a:ext cx="75805" cy="965483"/>
          </a:xfrm>
          <a:prstGeom prst="righ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27" name="Right Bracket 126">
            <a:extLst>
              <a:ext uri="{FF2B5EF4-FFF2-40B4-BE49-F238E27FC236}">
                <a16:creationId xmlns:a16="http://schemas.microsoft.com/office/drawing/2014/main" id="{A0559614-9EF1-4E09-AA13-78F158A6482C}"/>
              </a:ext>
            </a:extLst>
          </p:cNvPr>
          <p:cNvSpPr/>
          <p:nvPr/>
        </p:nvSpPr>
        <p:spPr>
          <a:xfrm rot="5400000">
            <a:off x="5064617" y="3733510"/>
            <a:ext cx="75805" cy="965483"/>
          </a:xfrm>
          <a:prstGeom prst="righ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32C39B96-36BD-482E-9C6C-2B4BA257B95A}"/>
              </a:ext>
            </a:extLst>
          </p:cNvPr>
          <p:cNvSpPr txBox="1"/>
          <p:nvPr/>
        </p:nvSpPr>
        <p:spPr>
          <a:xfrm>
            <a:off x="3537326" y="4228057"/>
            <a:ext cx="864870" cy="307777"/>
          </a:xfrm>
          <a:prstGeom prst="rect">
            <a:avLst/>
          </a:prstGeom>
          <a:noFill/>
        </p:spPr>
        <p:txBody>
          <a:bodyPr wrap="square" rtlCol="0">
            <a:spAutoFit/>
          </a:bodyPr>
          <a:lstStyle/>
          <a:p>
            <a:r>
              <a:rPr lang="en-GB" sz="1400" dirty="0">
                <a:latin typeface="Georgia" panose="02040502050405020303" pitchFamily="18" charset="0"/>
              </a:rPr>
              <a:t>Encoder</a:t>
            </a:r>
          </a:p>
        </p:txBody>
      </p:sp>
      <p:sp>
        <p:nvSpPr>
          <p:cNvPr id="129" name="TextBox 128">
            <a:extLst>
              <a:ext uri="{FF2B5EF4-FFF2-40B4-BE49-F238E27FC236}">
                <a16:creationId xmlns:a16="http://schemas.microsoft.com/office/drawing/2014/main" id="{20F5027C-D9A0-4072-AFF4-47F167F40801}"/>
              </a:ext>
            </a:extLst>
          </p:cNvPr>
          <p:cNvSpPr txBox="1"/>
          <p:nvPr/>
        </p:nvSpPr>
        <p:spPr>
          <a:xfrm>
            <a:off x="4717789" y="4228057"/>
            <a:ext cx="864870" cy="307777"/>
          </a:xfrm>
          <a:prstGeom prst="rect">
            <a:avLst/>
          </a:prstGeom>
          <a:noFill/>
        </p:spPr>
        <p:txBody>
          <a:bodyPr wrap="square" rtlCol="0">
            <a:spAutoFit/>
          </a:bodyPr>
          <a:lstStyle/>
          <a:p>
            <a:r>
              <a:rPr lang="en-GB" sz="1400" dirty="0">
                <a:latin typeface="Georgia" panose="02040502050405020303" pitchFamily="18" charset="0"/>
              </a:rPr>
              <a:t>Decoder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7D5EF4-C027-4C6E-959A-113169EE0E24}"/>
                  </a:ext>
                </a:extLst>
              </p:cNvPr>
              <p:cNvSpPr txBox="1"/>
              <p:nvPr/>
            </p:nvSpPr>
            <p:spPr>
              <a:xfrm>
                <a:off x="1106237" y="2703175"/>
                <a:ext cx="5038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𝒙</m:t>
                      </m:r>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3" name="TextBox 2">
                <a:extLst>
                  <a:ext uri="{FF2B5EF4-FFF2-40B4-BE49-F238E27FC236}">
                    <a16:creationId xmlns:a16="http://schemas.microsoft.com/office/drawing/2014/main" id="{E37D5EF4-C027-4C6E-959A-113169EE0E24}"/>
                  </a:ext>
                </a:extLst>
              </p:cNvPr>
              <p:cNvSpPr txBox="1">
                <a:spLocks noRot="1" noChangeAspect="1" noMove="1" noResize="1" noEditPoints="1" noAdjustHandles="1" noChangeArrowheads="1" noChangeShapeType="1" noTextEdit="1"/>
              </p:cNvSpPr>
              <p:nvPr/>
            </p:nvSpPr>
            <p:spPr>
              <a:xfrm>
                <a:off x="1106237" y="2703175"/>
                <a:ext cx="503852" cy="461665"/>
              </a:xfrm>
              <a:prstGeom prst="rect">
                <a:avLst/>
              </a:prstGeom>
              <a:blipFill>
                <a:blip r:embed="rId7"/>
                <a:stretch>
                  <a:fillRect r="-57831"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3AF139-9E46-4813-9CE7-8587E02087F0}"/>
                  </a:ext>
                </a:extLst>
              </p:cNvPr>
              <p:cNvSpPr txBox="1"/>
              <p:nvPr/>
            </p:nvSpPr>
            <p:spPr>
              <a:xfrm>
                <a:off x="7271278" y="2703175"/>
                <a:ext cx="6640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2400" b="1" i="1" smtClean="0">
                              <a:latin typeface="Cambria Math" panose="02040503050406030204" pitchFamily="18" charset="0"/>
                            </a:rPr>
                          </m:ctrlPr>
                        </m:accPr>
                        <m:e>
                          <m:r>
                            <a:rPr lang="en-GB" sz="2400" b="1" i="1">
                              <a:latin typeface="Cambria Math" panose="02040503050406030204" pitchFamily="18" charset="0"/>
                            </a:rPr>
                            <m:t>𝒙</m:t>
                          </m:r>
                        </m:e>
                      </m:acc>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4" name="TextBox 3">
                <a:extLst>
                  <a:ext uri="{FF2B5EF4-FFF2-40B4-BE49-F238E27FC236}">
                    <a16:creationId xmlns:a16="http://schemas.microsoft.com/office/drawing/2014/main" id="{E43AF139-9E46-4813-9CE7-8587E02087F0}"/>
                  </a:ext>
                </a:extLst>
              </p:cNvPr>
              <p:cNvSpPr txBox="1">
                <a:spLocks noRot="1" noChangeAspect="1" noMove="1" noResize="1" noEditPoints="1" noAdjustHandles="1" noChangeArrowheads="1" noChangeShapeType="1" noTextEdit="1"/>
              </p:cNvSpPr>
              <p:nvPr/>
            </p:nvSpPr>
            <p:spPr>
              <a:xfrm>
                <a:off x="7271278" y="2703175"/>
                <a:ext cx="664029" cy="461665"/>
              </a:xfrm>
              <a:prstGeom prst="rect">
                <a:avLst/>
              </a:prstGeom>
              <a:blipFill>
                <a:blip r:embed="rId8"/>
                <a:stretch>
                  <a:fillRect l="-3670" t="-2632" r="-19266"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1820B62-AA59-409A-AF51-AD18912D783C}"/>
                  </a:ext>
                </a:extLst>
              </p:cNvPr>
              <p:cNvSpPr txBox="1"/>
              <p:nvPr/>
            </p:nvSpPr>
            <p:spPr>
              <a:xfrm>
                <a:off x="4153161" y="1483726"/>
                <a:ext cx="6252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𝒛</m:t>
                      </m:r>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64" name="TextBox 63">
                <a:extLst>
                  <a:ext uri="{FF2B5EF4-FFF2-40B4-BE49-F238E27FC236}">
                    <a16:creationId xmlns:a16="http://schemas.microsoft.com/office/drawing/2014/main" id="{E1820B62-AA59-409A-AF51-AD18912D783C}"/>
                  </a:ext>
                </a:extLst>
              </p:cNvPr>
              <p:cNvSpPr txBox="1">
                <a:spLocks noRot="1" noChangeAspect="1" noMove="1" noResize="1" noEditPoints="1" noAdjustHandles="1" noChangeArrowheads="1" noChangeShapeType="1" noTextEdit="1"/>
              </p:cNvSpPr>
              <p:nvPr/>
            </p:nvSpPr>
            <p:spPr>
              <a:xfrm>
                <a:off x="4153161" y="1483726"/>
                <a:ext cx="625290" cy="461665"/>
              </a:xfrm>
              <a:prstGeom prst="rect">
                <a:avLst/>
              </a:prstGeom>
              <a:blipFill>
                <a:blip r:embed="rId9"/>
                <a:stretch>
                  <a:fillRect r="-24272" b="-19737"/>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A3EB5338-5159-449A-A145-CAE0E67CCACC}"/>
              </a:ext>
            </a:extLst>
          </p:cNvPr>
          <p:cNvSpPr/>
          <p:nvPr/>
        </p:nvSpPr>
        <p:spPr>
          <a:xfrm>
            <a:off x="4163669" y="1999188"/>
            <a:ext cx="640697" cy="1922573"/>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A3A72D9-0400-4CD3-B672-D9F988C9CB63}"/>
              </a:ext>
            </a:extLst>
          </p:cNvPr>
          <p:cNvSpPr txBox="1"/>
          <p:nvPr/>
        </p:nvSpPr>
        <p:spPr>
          <a:xfrm>
            <a:off x="1127168" y="5042782"/>
            <a:ext cx="6809878" cy="646331"/>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GB" dirty="0">
                <a:latin typeface="Times New Roman" panose="02020603050405020304" pitchFamily="18" charset="0"/>
                <a:cs typeface="Times New Roman" panose="02020603050405020304" pitchFamily="18" charset="0"/>
              </a:rPr>
              <a:t>Latent representation of </a:t>
            </a:r>
            <a:r>
              <a:rPr lang="en-GB" b="1" dirty="0">
                <a:latin typeface="Times New Roman" panose="02020603050405020304" pitchFamily="18" charset="0"/>
                <a:cs typeface="Times New Roman" panose="02020603050405020304" pitchFamily="18" charset="0"/>
              </a:rPr>
              <a:t>𝑥</a:t>
            </a:r>
            <a:r>
              <a:rPr lang="en-GB" dirty="0">
                <a:latin typeface="Times New Roman" panose="02020603050405020304" pitchFamily="18" charset="0"/>
                <a:cs typeface="Times New Roman" panose="02020603050405020304" pitchFamily="18" charset="0"/>
              </a:rPr>
              <a:t>(𝑡)</a:t>
            </a:r>
          </a:p>
          <a:p>
            <a:r>
              <a:rPr lang="en-GB" dirty="0">
                <a:latin typeface="Times New Roman" panose="02020603050405020304" pitchFamily="18" charset="0"/>
                <a:cs typeface="Times New Roman" panose="02020603050405020304" pitchFamily="18" charset="0"/>
                <a:sym typeface="Wingdings" panose="05000000000000000000" pitchFamily="2" charset="2"/>
              </a:rPr>
              <a:t> Information on degradation, operating conditions, process noise, etc.</a:t>
            </a:r>
            <a:endParaRPr lang="en-GB" dirty="0">
              <a:latin typeface="Times New Roman" panose="02020603050405020304" pitchFamily="18" charset="0"/>
              <a:cs typeface="Times New Roman" panose="02020603050405020304" pitchFamily="18" charset="0"/>
            </a:endParaRPr>
          </a:p>
        </p:txBody>
      </p:sp>
      <p:cxnSp>
        <p:nvCxnSpPr>
          <p:cNvPr id="51" name="Straight Arrow Connector 50">
            <a:extLst>
              <a:ext uri="{FF2B5EF4-FFF2-40B4-BE49-F238E27FC236}">
                <a16:creationId xmlns:a16="http://schemas.microsoft.com/office/drawing/2014/main" id="{AFF63F58-802C-476A-AF55-0744FA05D878}"/>
              </a:ext>
            </a:extLst>
          </p:cNvPr>
          <p:cNvCxnSpPr>
            <a:cxnSpLocks/>
          </p:cNvCxnSpPr>
          <p:nvPr/>
        </p:nvCxnSpPr>
        <p:spPr>
          <a:xfrm>
            <a:off x="4484016" y="4004405"/>
            <a:ext cx="0" cy="9581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9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22D361A5-9FEF-4342-BC70-D14F41098524}"/>
              </a:ext>
            </a:extLst>
          </p:cNvPr>
          <p:cNvSpPr>
            <a:spLocks noGrp="1"/>
          </p:cNvSpPr>
          <p:nvPr>
            <p:ph type="title"/>
          </p:nvPr>
        </p:nvSpPr>
        <p:spPr>
          <a:xfrm>
            <a:off x="59315" y="24482"/>
            <a:ext cx="7327852" cy="729811"/>
          </a:xfrm>
        </p:spPr>
        <p:txBody>
          <a:bodyPr>
            <a:normAutofit/>
          </a:bodyPr>
          <a:lstStyle/>
          <a:p>
            <a:r>
              <a:rPr lang="en-US" dirty="0"/>
              <a:t>Investigated solution</a:t>
            </a:r>
            <a:endParaRPr lang="en-GB" dirty="0"/>
          </a:p>
        </p:txBody>
      </p:sp>
      <p:sp>
        <p:nvSpPr>
          <p:cNvPr id="30" name="Segnaposto numero diapositiva 2">
            <a:extLst>
              <a:ext uri="{FF2B5EF4-FFF2-40B4-BE49-F238E27FC236}">
                <a16:creationId xmlns:a16="http://schemas.microsoft.com/office/drawing/2014/main" id="{6AEC0EF3-B76C-C841-BBAC-5CDFEC70F486}"/>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5</a:t>
            </a:fld>
            <a:endParaRPr lang="it-IT" dirty="0"/>
          </a:p>
        </p:txBody>
      </p:sp>
      <p:sp>
        <p:nvSpPr>
          <p:cNvPr id="16" name="TextBox 15">
            <a:extLst>
              <a:ext uri="{FF2B5EF4-FFF2-40B4-BE49-F238E27FC236}">
                <a16:creationId xmlns:a16="http://schemas.microsoft.com/office/drawing/2014/main" id="{96F9BFFB-3E3A-4F41-A1A7-017E0CB486AC}"/>
              </a:ext>
            </a:extLst>
          </p:cNvPr>
          <p:cNvSpPr txBox="1"/>
          <p:nvPr/>
        </p:nvSpPr>
        <p:spPr>
          <a:xfrm>
            <a:off x="2913367" y="2584661"/>
            <a:ext cx="369332" cy="701687"/>
          </a:xfrm>
          <a:prstGeom prst="rect">
            <a:avLst/>
          </a:prstGeom>
          <a:noFill/>
        </p:spPr>
        <p:txBody>
          <a:bodyPr vert="vert270" wrap="square" rtlCol="0">
            <a:spAutoFit/>
          </a:bodyPr>
          <a:lstStyle/>
          <a:p>
            <a:r>
              <a:rPr lang="en-GB" sz="1200" b="1" dirty="0">
                <a:latin typeface="Georgia" panose="02040502050405020303" pitchFamily="18" charset="0"/>
              </a:rPr>
              <a:t>Signals</a:t>
            </a:r>
          </a:p>
        </p:txBody>
      </p:sp>
      <p:sp>
        <p:nvSpPr>
          <p:cNvPr id="19" name="TextBox 18">
            <a:extLst>
              <a:ext uri="{FF2B5EF4-FFF2-40B4-BE49-F238E27FC236}">
                <a16:creationId xmlns:a16="http://schemas.microsoft.com/office/drawing/2014/main" id="{5F76A7C8-27F6-474F-96A3-BDA5C5FD93ED}"/>
              </a:ext>
            </a:extLst>
          </p:cNvPr>
          <p:cNvSpPr txBox="1"/>
          <p:nvPr/>
        </p:nvSpPr>
        <p:spPr>
          <a:xfrm>
            <a:off x="5683876" y="1936049"/>
            <a:ext cx="369332" cy="1856010"/>
          </a:xfrm>
          <a:prstGeom prst="rect">
            <a:avLst/>
          </a:prstGeom>
          <a:noFill/>
        </p:spPr>
        <p:txBody>
          <a:bodyPr vert="vert270" wrap="square" rtlCol="0">
            <a:spAutoFit/>
          </a:bodyPr>
          <a:lstStyle/>
          <a:p>
            <a:r>
              <a:rPr lang="en-GB" sz="1200" b="1" dirty="0">
                <a:latin typeface="Georgia" panose="02040502050405020303" pitchFamily="18" charset="0"/>
              </a:rPr>
              <a:t>Reconstructed signals</a:t>
            </a:r>
          </a:p>
        </p:txBody>
      </p:sp>
      <p:pic>
        <p:nvPicPr>
          <p:cNvPr id="21" name="Picture 20" descr="A screenshot of a cell phone&#10;&#10;Description automatically generated">
            <a:extLst>
              <a:ext uri="{FF2B5EF4-FFF2-40B4-BE49-F238E27FC236}">
                <a16:creationId xmlns:a16="http://schemas.microsoft.com/office/drawing/2014/main" id="{528BEEF1-5896-4706-B96F-9177C59F794E}"/>
              </a:ext>
            </a:extLst>
          </p:cNvPr>
          <p:cNvPicPr>
            <a:picLocks noChangeAspect="1"/>
          </p:cNvPicPr>
          <p:nvPr/>
        </p:nvPicPr>
        <p:blipFill rotWithShape="1">
          <a:blip r:embed="rId3">
            <a:extLst>
              <a:ext uri="{28A0092B-C50C-407E-A947-70E740481C1C}">
                <a14:useLocalDpi xmlns:a14="http://schemas.microsoft.com/office/drawing/2010/main" val="0"/>
              </a:ext>
            </a:extLst>
          </a:blip>
          <a:srcRect l="14634" t="7849" r="2267" b="16268"/>
          <a:stretch/>
        </p:blipFill>
        <p:spPr>
          <a:xfrm>
            <a:off x="1872722" y="1760978"/>
            <a:ext cx="1098560" cy="420729"/>
          </a:xfrm>
          <a:prstGeom prst="rect">
            <a:avLst/>
          </a:prstGeom>
          <a:ln>
            <a:solidFill>
              <a:schemeClr val="tx1"/>
            </a:solidFill>
          </a:ln>
        </p:spPr>
      </p:pic>
      <p:pic>
        <p:nvPicPr>
          <p:cNvPr id="22" name="Picture 21" descr="A screenshot of a social media post&#10;&#10;Description automatically generated">
            <a:extLst>
              <a:ext uri="{FF2B5EF4-FFF2-40B4-BE49-F238E27FC236}">
                <a16:creationId xmlns:a16="http://schemas.microsoft.com/office/drawing/2014/main" id="{31C48BD3-FD28-4619-9581-FCF84D3E070E}"/>
              </a:ext>
            </a:extLst>
          </p:cNvPr>
          <p:cNvPicPr>
            <a:picLocks noChangeAspect="1"/>
          </p:cNvPicPr>
          <p:nvPr/>
        </p:nvPicPr>
        <p:blipFill rotWithShape="1">
          <a:blip r:embed="rId4">
            <a:extLst>
              <a:ext uri="{28A0092B-C50C-407E-A947-70E740481C1C}">
                <a14:useLocalDpi xmlns:a14="http://schemas.microsoft.com/office/drawing/2010/main" val="0"/>
              </a:ext>
            </a:extLst>
          </a:blip>
          <a:srcRect l="3872" t="4299" r="51787" b="22430"/>
          <a:stretch/>
        </p:blipFill>
        <p:spPr>
          <a:xfrm>
            <a:off x="1872722" y="2399751"/>
            <a:ext cx="1098560" cy="420729"/>
          </a:xfrm>
          <a:prstGeom prst="rect">
            <a:avLst/>
          </a:prstGeom>
          <a:ln>
            <a:solidFill>
              <a:schemeClr val="tx1"/>
            </a:solidFill>
          </a:ln>
        </p:spPr>
      </p:pic>
      <p:pic>
        <p:nvPicPr>
          <p:cNvPr id="23" name="Picture 22" descr="A close up of a piece of paper&#10;&#10;Description automatically generated">
            <a:extLst>
              <a:ext uri="{FF2B5EF4-FFF2-40B4-BE49-F238E27FC236}">
                <a16:creationId xmlns:a16="http://schemas.microsoft.com/office/drawing/2014/main" id="{319B0AFD-9B0E-4959-A06A-BF67B6369610}"/>
              </a:ext>
            </a:extLst>
          </p:cNvPr>
          <p:cNvPicPr>
            <a:picLocks noChangeAspect="1"/>
          </p:cNvPicPr>
          <p:nvPr/>
        </p:nvPicPr>
        <p:blipFill rotWithShape="1">
          <a:blip r:embed="rId5">
            <a:extLst>
              <a:ext uri="{28A0092B-C50C-407E-A947-70E740481C1C}">
                <a14:useLocalDpi xmlns:a14="http://schemas.microsoft.com/office/drawing/2010/main" val="0"/>
              </a:ext>
            </a:extLst>
          </a:blip>
          <a:srcRect l="6269" t="5773" r="352" b="9145"/>
          <a:stretch/>
        </p:blipFill>
        <p:spPr>
          <a:xfrm>
            <a:off x="1872722" y="3038524"/>
            <a:ext cx="1098560" cy="420729"/>
          </a:xfrm>
          <a:prstGeom prst="rect">
            <a:avLst/>
          </a:prstGeom>
          <a:ln>
            <a:solidFill>
              <a:schemeClr val="tx1"/>
            </a:solidFill>
          </a:ln>
        </p:spPr>
      </p:pic>
      <p:pic>
        <p:nvPicPr>
          <p:cNvPr id="25" name="Picture 24" descr="A screenshot of a social media post&#10;&#10;Description automatically generated">
            <a:extLst>
              <a:ext uri="{FF2B5EF4-FFF2-40B4-BE49-F238E27FC236}">
                <a16:creationId xmlns:a16="http://schemas.microsoft.com/office/drawing/2014/main" id="{7AC6EF6A-5C9A-40AC-9749-8CCF951F95D6}"/>
              </a:ext>
            </a:extLst>
          </p:cNvPr>
          <p:cNvPicPr>
            <a:picLocks noChangeAspect="1"/>
          </p:cNvPicPr>
          <p:nvPr/>
        </p:nvPicPr>
        <p:blipFill rotWithShape="1">
          <a:blip r:embed="rId6">
            <a:extLst>
              <a:ext uri="{28A0092B-C50C-407E-A947-70E740481C1C}">
                <a14:useLocalDpi xmlns:a14="http://schemas.microsoft.com/office/drawing/2010/main" val="0"/>
              </a:ext>
            </a:extLst>
          </a:blip>
          <a:srcRect l="7078" t="7905" r="12784" b="10568"/>
          <a:stretch/>
        </p:blipFill>
        <p:spPr>
          <a:xfrm>
            <a:off x="1872722" y="3664463"/>
            <a:ext cx="1098560" cy="420729"/>
          </a:xfrm>
          <a:prstGeom prst="rect">
            <a:avLst/>
          </a:prstGeom>
          <a:ln>
            <a:solidFill>
              <a:schemeClr val="tx1"/>
            </a:solidFill>
          </a:ln>
        </p:spPr>
      </p:pic>
      <p:pic>
        <p:nvPicPr>
          <p:cNvPr id="32" name="Picture 31" descr="A screenshot of a cell phone&#10;&#10;Description automatically generated">
            <a:extLst>
              <a:ext uri="{FF2B5EF4-FFF2-40B4-BE49-F238E27FC236}">
                <a16:creationId xmlns:a16="http://schemas.microsoft.com/office/drawing/2014/main" id="{A883F4DE-CB1D-4592-99B6-56DDBE014D72}"/>
              </a:ext>
            </a:extLst>
          </p:cNvPr>
          <p:cNvPicPr>
            <a:picLocks noChangeAspect="1"/>
          </p:cNvPicPr>
          <p:nvPr/>
        </p:nvPicPr>
        <p:blipFill rotWithShape="1">
          <a:blip r:embed="rId3">
            <a:extLst>
              <a:ext uri="{28A0092B-C50C-407E-A947-70E740481C1C}">
                <a14:useLocalDpi xmlns:a14="http://schemas.microsoft.com/office/drawing/2010/main" val="0"/>
              </a:ext>
            </a:extLst>
          </a:blip>
          <a:srcRect l="14634" t="7849" r="2267" b="16268"/>
          <a:stretch/>
        </p:blipFill>
        <p:spPr>
          <a:xfrm>
            <a:off x="6053208" y="1770588"/>
            <a:ext cx="1098560" cy="420729"/>
          </a:xfrm>
          <a:prstGeom prst="rect">
            <a:avLst/>
          </a:prstGeom>
          <a:ln>
            <a:solidFill>
              <a:schemeClr val="tx1"/>
            </a:solidFill>
          </a:ln>
        </p:spPr>
      </p:pic>
      <p:pic>
        <p:nvPicPr>
          <p:cNvPr id="33" name="Picture 32" descr="A screenshot of a social media post&#10;&#10;Description automatically generated">
            <a:extLst>
              <a:ext uri="{FF2B5EF4-FFF2-40B4-BE49-F238E27FC236}">
                <a16:creationId xmlns:a16="http://schemas.microsoft.com/office/drawing/2014/main" id="{031ADB76-0985-4006-9B9A-0A3633D30400}"/>
              </a:ext>
            </a:extLst>
          </p:cNvPr>
          <p:cNvPicPr>
            <a:picLocks noChangeAspect="1"/>
          </p:cNvPicPr>
          <p:nvPr/>
        </p:nvPicPr>
        <p:blipFill rotWithShape="1">
          <a:blip r:embed="rId4">
            <a:extLst>
              <a:ext uri="{28A0092B-C50C-407E-A947-70E740481C1C}">
                <a14:useLocalDpi xmlns:a14="http://schemas.microsoft.com/office/drawing/2010/main" val="0"/>
              </a:ext>
            </a:extLst>
          </a:blip>
          <a:srcRect l="3872" t="4299" r="51787" b="22430"/>
          <a:stretch/>
        </p:blipFill>
        <p:spPr>
          <a:xfrm>
            <a:off x="6053208" y="2413023"/>
            <a:ext cx="1098560" cy="420729"/>
          </a:xfrm>
          <a:prstGeom prst="rect">
            <a:avLst/>
          </a:prstGeom>
          <a:ln>
            <a:solidFill>
              <a:schemeClr val="tx1"/>
            </a:solidFill>
          </a:ln>
        </p:spPr>
      </p:pic>
      <p:pic>
        <p:nvPicPr>
          <p:cNvPr id="34" name="Picture 33" descr="A close up of a piece of paper&#10;&#10;Description automatically generated">
            <a:extLst>
              <a:ext uri="{FF2B5EF4-FFF2-40B4-BE49-F238E27FC236}">
                <a16:creationId xmlns:a16="http://schemas.microsoft.com/office/drawing/2014/main" id="{F91899C4-E51C-49F4-9333-98D079084CBB}"/>
              </a:ext>
            </a:extLst>
          </p:cNvPr>
          <p:cNvPicPr>
            <a:picLocks noChangeAspect="1"/>
          </p:cNvPicPr>
          <p:nvPr/>
        </p:nvPicPr>
        <p:blipFill rotWithShape="1">
          <a:blip r:embed="rId5">
            <a:extLst>
              <a:ext uri="{28A0092B-C50C-407E-A947-70E740481C1C}">
                <a14:useLocalDpi xmlns:a14="http://schemas.microsoft.com/office/drawing/2010/main" val="0"/>
              </a:ext>
            </a:extLst>
          </a:blip>
          <a:srcRect l="6269" t="5773" r="352" b="9145"/>
          <a:stretch/>
        </p:blipFill>
        <p:spPr>
          <a:xfrm>
            <a:off x="6053208" y="3053830"/>
            <a:ext cx="1098560" cy="420729"/>
          </a:xfrm>
          <a:prstGeom prst="rect">
            <a:avLst/>
          </a:prstGeom>
          <a:ln>
            <a:solidFill>
              <a:schemeClr val="tx1"/>
            </a:solidFill>
          </a:ln>
        </p:spPr>
      </p:pic>
      <p:pic>
        <p:nvPicPr>
          <p:cNvPr id="35" name="Picture 34" descr="A screenshot of a social media post&#10;&#10;Description automatically generated">
            <a:extLst>
              <a:ext uri="{FF2B5EF4-FFF2-40B4-BE49-F238E27FC236}">
                <a16:creationId xmlns:a16="http://schemas.microsoft.com/office/drawing/2014/main" id="{EF3F8FCF-EB0C-44D6-8B88-07EE4304B823}"/>
              </a:ext>
            </a:extLst>
          </p:cNvPr>
          <p:cNvPicPr>
            <a:picLocks noChangeAspect="1"/>
          </p:cNvPicPr>
          <p:nvPr/>
        </p:nvPicPr>
        <p:blipFill rotWithShape="1">
          <a:blip r:embed="rId6">
            <a:extLst>
              <a:ext uri="{28A0092B-C50C-407E-A947-70E740481C1C}">
                <a14:useLocalDpi xmlns:a14="http://schemas.microsoft.com/office/drawing/2010/main" val="0"/>
              </a:ext>
            </a:extLst>
          </a:blip>
          <a:srcRect l="7078" t="7905" r="12784" b="10568"/>
          <a:stretch/>
        </p:blipFill>
        <p:spPr>
          <a:xfrm>
            <a:off x="6053208" y="3664463"/>
            <a:ext cx="1098560" cy="420729"/>
          </a:xfrm>
          <a:prstGeom prst="rect">
            <a:avLst/>
          </a:prstGeom>
          <a:ln>
            <a:solidFill>
              <a:schemeClr val="tx1"/>
            </a:solidFill>
          </a:ln>
        </p:spPr>
      </p:pic>
      <p:sp>
        <p:nvSpPr>
          <p:cNvPr id="2" name="TextBox 1">
            <a:extLst>
              <a:ext uri="{FF2B5EF4-FFF2-40B4-BE49-F238E27FC236}">
                <a16:creationId xmlns:a16="http://schemas.microsoft.com/office/drawing/2014/main" id="{57024553-4F97-4CF7-A48F-74F34DE07781}"/>
              </a:ext>
            </a:extLst>
          </p:cNvPr>
          <p:cNvSpPr txBox="1"/>
          <p:nvPr/>
        </p:nvSpPr>
        <p:spPr>
          <a:xfrm>
            <a:off x="576265" y="964606"/>
            <a:ext cx="5222449" cy="369332"/>
          </a:xfrm>
          <a:prstGeom prst="rect">
            <a:avLst/>
          </a:prstGeom>
          <a:noFill/>
        </p:spPr>
        <p:txBody>
          <a:bodyPr wrap="square" rtlCol="0">
            <a:spAutoFit/>
          </a:bodyPr>
          <a:lstStyle/>
          <a:p>
            <a:r>
              <a:rPr lang="en-GB" b="1" dirty="0">
                <a:latin typeface="Georgia" panose="02040502050405020303" pitchFamily="18" charset="0"/>
              </a:rPr>
              <a:t>Sparse Autoencoder (SAE):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BB5E15C-3D5F-47E3-8BB0-1A164FDC3C79}"/>
                  </a:ext>
                </a:extLst>
              </p:cNvPr>
              <p:cNvSpPr txBox="1"/>
              <p:nvPr/>
            </p:nvSpPr>
            <p:spPr>
              <a:xfrm>
                <a:off x="576265" y="4089204"/>
                <a:ext cx="8044230" cy="2463047"/>
              </a:xfrm>
              <a:prstGeom prst="rect">
                <a:avLst/>
              </a:prstGeom>
              <a:noFill/>
            </p:spPr>
            <p:txBody>
              <a:bodyPr wrap="square" rtlCol="0">
                <a:spAutoFit/>
              </a:bodyPr>
              <a:lstStyle/>
              <a:p>
                <a:r>
                  <a:rPr lang="en-GB" sz="1600" b="1" dirty="0">
                    <a:latin typeface="Georgia" panose="02040502050405020303" pitchFamily="18" charset="0"/>
                  </a:rPr>
                  <a:t>Training:</a:t>
                </a:r>
              </a:p>
              <a:p>
                <a:endParaRPr lang="en-GB" sz="1600" dirty="0">
                  <a:latin typeface="Georgia" panose="02040502050405020303" pitchFamily="18" charset="0"/>
                </a:endParaRPr>
              </a:p>
              <a:p>
                <a:pPr marL="285750" indent="-285750">
                  <a:buFont typeface="Wingdings" panose="05000000000000000000" pitchFamily="2" charset="2"/>
                  <a:buChar char="q"/>
                </a:pPr>
                <a:r>
                  <a:rPr lang="en-GB" sz="1600" dirty="0">
                    <a:latin typeface="Georgia" panose="02040502050405020303" pitchFamily="18" charset="0"/>
                  </a:rPr>
                  <a:t>Cost function: </a:t>
                </a:r>
                <a14:m>
                  <m:oMath xmlns:m="http://schemas.openxmlformats.org/officeDocument/2006/math">
                    <m:r>
                      <a:rPr lang="en-GB" sz="1600" i="1">
                        <a:latin typeface="Cambria Math" panose="02040503050406030204" pitchFamily="18" charset="0"/>
                      </a:rPr>
                      <m:t>𝐶</m:t>
                    </m:r>
                    <m:r>
                      <a:rPr lang="en-GB" sz="1600" smtClean="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𝑒𝑟𝑟𝑜𝑟</m:t>
                        </m:r>
                      </m:sub>
                    </m:sSub>
                    <m:r>
                      <a:rPr lang="en-GB" sz="1600">
                        <a:latin typeface="Cambria Math" panose="02040503050406030204" pitchFamily="18" charset="0"/>
                      </a:rPr>
                      <m:t>+</m:t>
                    </m:r>
                    <m:r>
                      <a:rPr lang="en-GB" sz="1600" i="1">
                        <a:latin typeface="Cambria Math" panose="02040503050406030204" pitchFamily="18" charset="0"/>
                      </a:rPr>
                      <m:t>𝛽</m:t>
                    </m:r>
                    <m:sSub>
                      <m:sSubPr>
                        <m:ctrlPr>
                          <a:rPr lang="en-GB"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𝑠𝑝𝑎𝑟𝑠𝑒</m:t>
                        </m:r>
                      </m:sub>
                    </m:sSub>
                    <m:r>
                      <a:rPr lang="en-GB" sz="1600">
                        <a:latin typeface="Cambria Math" panose="02040503050406030204" pitchFamily="18" charset="0"/>
                      </a:rPr>
                      <m:t>+</m:t>
                    </m:r>
                    <m:r>
                      <a:rPr lang="en-GB" sz="1600" i="1">
                        <a:latin typeface="Cambria Math" panose="02040503050406030204" pitchFamily="18" charset="0"/>
                      </a:rPr>
                      <m:t>𝜆</m:t>
                    </m:r>
                    <m:sSub>
                      <m:sSubPr>
                        <m:ctrlPr>
                          <a:rPr lang="en-GB"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𝐿</m:t>
                        </m:r>
                        <m:r>
                          <a:rPr lang="en-GB" sz="1600">
                            <a:latin typeface="Cambria Math" panose="02040503050406030204" pitchFamily="18" charset="0"/>
                          </a:rPr>
                          <m:t>2</m:t>
                        </m:r>
                      </m:sub>
                    </m:sSub>
                  </m:oMath>
                </a14:m>
                <a:endParaRPr lang="en-GB" sz="1600" dirty="0">
                  <a:latin typeface="Georgia" panose="02040502050405020303" pitchFamily="18" charset="0"/>
                </a:endParaRPr>
              </a:p>
              <a:p>
                <a:pPr marL="285750" indent="-285750">
                  <a:buFontTx/>
                  <a:buChar char="-"/>
                </a:pPr>
                <a14:m>
                  <m:oMath xmlns:m="http://schemas.openxmlformats.org/officeDocument/2006/math">
                    <m:sSub>
                      <m:sSubPr>
                        <m:ctrlPr>
                          <a:rPr lang="en-GB" sz="1600" i="1" smtClean="0">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𝑒𝑟𝑟𝑜𝑟</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1</m:t>
                        </m:r>
                      </m:num>
                      <m:den>
                        <m:r>
                          <a:rPr lang="en-GB" sz="1600" i="1">
                            <a:latin typeface="Cambria Math" panose="02040503050406030204" pitchFamily="18" charset="0"/>
                          </a:rPr>
                          <m:t>𝑁</m:t>
                        </m:r>
                      </m:den>
                    </m:f>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𝑖</m:t>
                        </m:r>
                        <m:r>
                          <a:rPr lang="en-GB" sz="1600" i="1">
                            <a:latin typeface="Cambria Math" panose="02040503050406030204" pitchFamily="18" charset="0"/>
                          </a:rPr>
                          <m:t>=1</m:t>
                        </m:r>
                      </m:sub>
                      <m:sup>
                        <m:r>
                          <a:rPr lang="en-GB" sz="1600" i="1">
                            <a:latin typeface="Cambria Math" panose="02040503050406030204" pitchFamily="18" charset="0"/>
                          </a:rPr>
                          <m:t>𝑁</m:t>
                        </m:r>
                      </m:sup>
                      <m:e>
                        <m:sSup>
                          <m:sSupPr>
                            <m:ctrlPr>
                              <a:rPr lang="en-GB" sz="1600" i="1">
                                <a:latin typeface="Cambria Math" panose="02040503050406030204" pitchFamily="18" charset="0"/>
                              </a:rPr>
                            </m:ctrlPr>
                          </m:sSupPr>
                          <m:e>
                            <m:d>
                              <m:dPr>
                                <m:begChr m:val="‖"/>
                                <m:endChr m:val="‖"/>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b="1" i="1">
                                        <a:latin typeface="Cambria Math" panose="02040503050406030204" pitchFamily="18" charset="0"/>
                                      </a:rPr>
                                      <m:t>𝒙</m:t>
                                    </m:r>
                                  </m:e>
                                  <m:sub>
                                    <m:r>
                                      <a:rPr lang="en-GB" sz="1600" i="1">
                                        <a:latin typeface="Cambria Math" panose="02040503050406030204" pitchFamily="18" charset="0"/>
                                      </a:rPr>
                                      <m:t>𝑖</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acc>
                                      <m:accPr>
                                        <m:chr m:val="̂"/>
                                        <m:ctrlPr>
                                          <a:rPr lang="en-GB" sz="1600" i="1">
                                            <a:latin typeface="Cambria Math" panose="02040503050406030204" pitchFamily="18" charset="0"/>
                                          </a:rPr>
                                        </m:ctrlPr>
                                      </m:accPr>
                                      <m:e>
                                        <m:r>
                                          <a:rPr lang="en-GB" sz="1600" b="1" i="1">
                                            <a:latin typeface="Cambria Math" panose="02040503050406030204" pitchFamily="18" charset="0"/>
                                          </a:rPr>
                                          <m:t>𝒙</m:t>
                                        </m:r>
                                      </m:e>
                                    </m:acc>
                                  </m:e>
                                  <m:sub>
                                    <m:r>
                                      <a:rPr lang="en-GB" sz="1600" i="1">
                                        <a:latin typeface="Cambria Math" panose="02040503050406030204" pitchFamily="18" charset="0"/>
                                      </a:rPr>
                                      <m:t>𝑖</m:t>
                                    </m:r>
                                  </m:sub>
                                </m:sSub>
                              </m:e>
                            </m:d>
                          </m:e>
                          <m:sup>
                            <m:r>
                              <a:rPr lang="en-GB" sz="1600" i="1">
                                <a:latin typeface="Cambria Math" panose="02040503050406030204" pitchFamily="18" charset="0"/>
                              </a:rPr>
                              <m:t>2</m:t>
                            </m:r>
                          </m:sup>
                        </m:sSup>
                      </m:e>
                    </m:nary>
                  </m:oMath>
                </a14:m>
                <a:r>
                  <a:rPr lang="en-GB" sz="1600" dirty="0">
                    <a:latin typeface="Georgia" panose="02040502050405020303" pitchFamily="18" charset="0"/>
                  </a:rPr>
                  <a:t>    </a:t>
                </a:r>
                <a:r>
                  <a:rPr lang="en-GB" sz="1400" dirty="0">
                    <a:latin typeface="Georgia" panose="02040502050405020303" pitchFamily="18" charset="0"/>
                  </a:rPr>
                  <a:t>N: Number of patterns</a:t>
                </a:r>
                <a:endParaRPr lang="en-GB" sz="1600" dirty="0">
                  <a:latin typeface="Georgia" panose="02040502050405020303" pitchFamily="18" charset="0"/>
                </a:endParaRPr>
              </a:p>
              <a:p>
                <a:pPr marL="742950" lvl="1" indent="-285750">
                  <a:buFontTx/>
                  <a:buChar char="-"/>
                </a:pPr>
                <a:r>
                  <a:rPr lang="en-GB" sz="1400" dirty="0">
                    <a:latin typeface="Georgia" panose="02040502050405020303" pitchFamily="18" charset="0"/>
                  </a:rPr>
                  <a:t>Quantifies the difference of input and output data</a:t>
                </a:r>
              </a:p>
              <a:p>
                <a:pPr marL="285750" indent="-285750">
                  <a:buFontTx/>
                  <a:buChar char="-"/>
                </a:pP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𝑠𝑝𝑎𝑟𝑠𝑒</m:t>
                        </m:r>
                      </m:sub>
                    </m:sSub>
                    <m:r>
                      <a:rPr lang="en-GB" sz="1600" i="1">
                        <a:latin typeface="Cambria Math" panose="02040503050406030204" pitchFamily="18" charset="0"/>
                      </a:rPr>
                      <m:t>=</m:t>
                    </m:r>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𝑖</m:t>
                        </m:r>
                        <m:r>
                          <a:rPr lang="en-GB" sz="1600" i="1">
                            <a:latin typeface="Cambria Math" panose="02040503050406030204" pitchFamily="18" charset="0"/>
                          </a:rPr>
                          <m:t>=1</m:t>
                        </m:r>
                      </m:sub>
                      <m:sup>
                        <m:sSub>
                          <m:sSubPr>
                            <m:ctrlPr>
                              <a:rPr lang="en-GB" sz="1600" i="1">
                                <a:latin typeface="Cambria Math" panose="02040503050406030204" pitchFamily="18" charset="0"/>
                              </a:rPr>
                            </m:ctrlPr>
                          </m:sSubPr>
                          <m:e>
                            <m:r>
                              <a:rPr lang="en-GB" sz="1600" i="1">
                                <a:latin typeface="Cambria Math" panose="02040503050406030204" pitchFamily="18" charset="0"/>
                              </a:rPr>
                              <m:t>𝐾</m:t>
                            </m:r>
                          </m:e>
                          <m:sub>
                            <m:r>
                              <a:rPr lang="en-GB" sz="1600" i="1">
                                <a:latin typeface="Cambria Math" panose="02040503050406030204" pitchFamily="18" charset="0"/>
                              </a:rPr>
                              <m:t>1</m:t>
                            </m:r>
                          </m:sub>
                        </m:sSub>
                      </m:sup>
                      <m:e>
                        <m:r>
                          <a:rPr lang="en-GB" sz="1600" i="1">
                            <a:latin typeface="Cambria Math" panose="02040503050406030204" pitchFamily="18" charset="0"/>
                          </a:rPr>
                          <m:t>𝐾𝐿</m:t>
                        </m:r>
                        <m:d>
                          <m:dPr>
                            <m:ctrlPr>
                              <a:rPr lang="en-GB" sz="1600" i="1">
                                <a:latin typeface="Cambria Math" panose="02040503050406030204" pitchFamily="18" charset="0"/>
                              </a:rPr>
                            </m:ctrlPr>
                          </m:dPr>
                          <m:e>
                            <m:d>
                              <m:dPr>
                                <m:begChr m:val=""/>
                                <m:endChr m:val="‖"/>
                                <m:ctrlPr>
                                  <a:rPr lang="en-GB" sz="1600" i="1">
                                    <a:latin typeface="Cambria Math" panose="02040503050406030204" pitchFamily="18" charset="0"/>
                                  </a:rPr>
                                </m:ctrlPr>
                              </m:dPr>
                              <m:e>
                                <m:r>
                                  <a:rPr lang="en-GB" sz="1600" i="1">
                                    <a:latin typeface="Cambria Math" panose="02040503050406030204" pitchFamily="18" charset="0"/>
                                  </a:rPr>
                                  <m:t>𝑝</m:t>
                                </m:r>
                              </m:e>
                            </m:d>
                            <m:sSub>
                              <m:sSubPr>
                                <m:ctrlPr>
                                  <a:rPr lang="en-GB" sz="1600" i="1">
                                    <a:latin typeface="Cambria Math" panose="02040503050406030204" pitchFamily="18" charset="0"/>
                                  </a:rPr>
                                </m:ctrlPr>
                              </m:sSubPr>
                              <m:e>
                                <m:acc>
                                  <m:accPr>
                                    <m:chr m:val="̂"/>
                                    <m:ctrlPr>
                                      <a:rPr lang="en-GB" sz="1600" i="1">
                                        <a:latin typeface="Cambria Math" panose="02040503050406030204" pitchFamily="18" charset="0"/>
                                      </a:rPr>
                                    </m:ctrlPr>
                                  </m:accPr>
                                  <m:e>
                                    <m:r>
                                      <a:rPr lang="en-GB" sz="1600" i="1">
                                        <a:latin typeface="Cambria Math" panose="02040503050406030204" pitchFamily="18" charset="0"/>
                                      </a:rPr>
                                      <m:t>𝑝</m:t>
                                    </m:r>
                                  </m:e>
                                </m:acc>
                              </m:e>
                              <m:sub>
                                <m:r>
                                  <a:rPr lang="en-GB" sz="1600" i="1">
                                    <a:latin typeface="Cambria Math" panose="02040503050406030204" pitchFamily="18" charset="0"/>
                                  </a:rPr>
                                  <m:t>𝑗</m:t>
                                </m:r>
                              </m:sub>
                            </m:sSub>
                          </m:e>
                        </m:d>
                      </m:e>
                    </m:nary>
                  </m:oMath>
                </a14:m>
                <a:endParaRPr lang="en-GB" sz="1600" dirty="0">
                  <a:latin typeface="Georgia" panose="02040502050405020303" pitchFamily="18" charset="0"/>
                </a:endParaRPr>
              </a:p>
              <a:p>
                <a:pPr marL="742950" lvl="1" indent="-285750">
                  <a:buFontTx/>
                  <a:buChar char="-"/>
                </a:pPr>
                <a:r>
                  <a:rPr lang="en-GB" sz="1400" dirty="0">
                    <a:latin typeface="Georgia" panose="02040502050405020303" pitchFamily="18" charset="0"/>
                  </a:rPr>
                  <a:t>Pushes the neurons to be inactive most of the times </a:t>
                </a:r>
                <a:r>
                  <a:rPr lang="en-GB" sz="1400" dirty="0">
                    <a:latin typeface="Georgia" panose="02040502050405020303" pitchFamily="18" charset="0"/>
                    <a:sym typeface="Wingdings" panose="05000000000000000000" pitchFamily="2" charset="2"/>
                  </a:rPr>
                  <a:t> leads to better feature extraction</a:t>
                </a:r>
              </a:p>
              <a:p>
                <a:pPr marL="285750" indent="-285750">
                  <a:buFontTx/>
                  <a:buChar char="-"/>
                </a:pPr>
                <a14:m>
                  <m:oMath xmlns:m="http://schemas.openxmlformats.org/officeDocument/2006/math">
                    <m:sSub>
                      <m:sSubPr>
                        <m:ctrlPr>
                          <a:rPr lang="en-GB" sz="1400" i="1">
                            <a:latin typeface="Cambria Math" panose="02040503050406030204" pitchFamily="18" charset="0"/>
                          </a:rPr>
                        </m:ctrlPr>
                      </m:sSubPr>
                      <m:e>
                        <m:r>
                          <a:rPr lang="en-GB" sz="1600" i="1">
                            <a:latin typeface="Cambria Math" panose="02040503050406030204" pitchFamily="18" charset="0"/>
                          </a:rPr>
                          <m:t>𝑅</m:t>
                        </m:r>
                      </m:e>
                      <m:sub>
                        <m:r>
                          <a:rPr lang="en-GB" sz="1600" i="1">
                            <a:latin typeface="Cambria Math" panose="02040503050406030204" pitchFamily="18" charset="0"/>
                          </a:rPr>
                          <m:t>𝐿</m:t>
                        </m:r>
                        <m:r>
                          <a:rPr lang="en-GB" sz="1600" i="1">
                            <a:latin typeface="Cambria Math" panose="02040503050406030204" pitchFamily="18" charset="0"/>
                          </a:rPr>
                          <m:t>2</m:t>
                        </m:r>
                      </m:sub>
                    </m:sSub>
                    <m:r>
                      <a:rPr lang="en-GB" sz="1600" i="1">
                        <a:latin typeface="Cambria Math" panose="02040503050406030204" pitchFamily="18" charset="0"/>
                      </a:rPr>
                      <m:t>=</m:t>
                    </m:r>
                    <m:f>
                      <m:fPr>
                        <m:ctrlPr>
                          <a:rPr lang="en-GB" sz="1400" i="1">
                            <a:latin typeface="Cambria Math" panose="02040503050406030204" pitchFamily="18" charset="0"/>
                          </a:rPr>
                        </m:ctrlPr>
                      </m:fPr>
                      <m:num>
                        <m:r>
                          <a:rPr lang="en-GB" sz="1600" i="1">
                            <a:latin typeface="Cambria Math" panose="02040503050406030204" pitchFamily="18" charset="0"/>
                          </a:rPr>
                          <m:t>1</m:t>
                        </m:r>
                      </m:num>
                      <m:den>
                        <m:r>
                          <a:rPr lang="en-GB" sz="1600" i="1">
                            <a:latin typeface="Cambria Math" panose="02040503050406030204" pitchFamily="18" charset="0"/>
                          </a:rPr>
                          <m:t>2</m:t>
                        </m:r>
                      </m:den>
                    </m:f>
                    <m:sSup>
                      <m:sSupPr>
                        <m:ctrlPr>
                          <a:rPr lang="en-GB" sz="1400" i="1">
                            <a:latin typeface="Cambria Math" panose="02040503050406030204" pitchFamily="18" charset="0"/>
                          </a:rPr>
                        </m:ctrlPr>
                      </m:sSupPr>
                      <m:e>
                        <m:d>
                          <m:dPr>
                            <m:begChr m:val="‖"/>
                            <m:endChr m:val="‖"/>
                            <m:ctrlPr>
                              <a:rPr lang="en-GB" sz="1400" i="1">
                                <a:latin typeface="Cambria Math" panose="02040503050406030204" pitchFamily="18" charset="0"/>
                              </a:rPr>
                            </m:ctrlPr>
                          </m:dPr>
                          <m:e>
                            <m:r>
                              <a:rPr lang="en-GB" sz="1600" b="1" i="1">
                                <a:latin typeface="Cambria Math" panose="02040503050406030204" pitchFamily="18" charset="0"/>
                              </a:rPr>
                              <m:t>𝑾</m:t>
                            </m:r>
                          </m:e>
                        </m:d>
                      </m:e>
                      <m:sup>
                        <m:r>
                          <a:rPr lang="en-GB" sz="1600" i="1">
                            <a:latin typeface="Cambria Math" panose="02040503050406030204" pitchFamily="18" charset="0"/>
                          </a:rPr>
                          <m:t>2</m:t>
                        </m:r>
                      </m:sup>
                    </m:sSup>
                  </m:oMath>
                </a14:m>
                <a:r>
                  <a:rPr lang="en-GB" sz="1400" dirty="0">
                    <a:latin typeface="Georgia" panose="02040502050405020303" pitchFamily="18" charset="0"/>
                  </a:rPr>
                  <a:t>     </a:t>
                </a:r>
                <a:r>
                  <a:rPr lang="en-GB" sz="1400" b="1" dirty="0">
                    <a:latin typeface="Georgia" panose="02040502050405020303" pitchFamily="18" charset="0"/>
                  </a:rPr>
                  <a:t>W</a:t>
                </a:r>
                <a:r>
                  <a:rPr lang="en-GB" sz="1400" dirty="0">
                    <a:latin typeface="Georgia" panose="02040502050405020303" pitchFamily="18" charset="0"/>
                  </a:rPr>
                  <a:t>: Weight matrix</a:t>
                </a:r>
              </a:p>
              <a:p>
                <a:pPr marL="742950" lvl="1" indent="-285750">
                  <a:buFontTx/>
                  <a:buChar char="-"/>
                </a:pPr>
                <a:r>
                  <a:rPr lang="en-GB" sz="1400" dirty="0">
                    <a:latin typeface="Georgia" panose="02040502050405020303" pitchFamily="18" charset="0"/>
                  </a:rPr>
                  <a:t>Prevents growth of weights</a:t>
                </a:r>
              </a:p>
            </p:txBody>
          </p:sp>
        </mc:Choice>
        <mc:Fallback xmlns="">
          <p:sp>
            <p:nvSpPr>
              <p:cNvPr id="39" name="TextBox 38">
                <a:extLst>
                  <a:ext uri="{FF2B5EF4-FFF2-40B4-BE49-F238E27FC236}">
                    <a16:creationId xmlns:a16="http://schemas.microsoft.com/office/drawing/2014/main" id="{7BB5E15C-3D5F-47E3-8BB0-1A164FDC3C79}"/>
                  </a:ext>
                </a:extLst>
              </p:cNvPr>
              <p:cNvSpPr txBox="1">
                <a:spLocks noRot="1" noChangeAspect="1" noMove="1" noResize="1" noEditPoints="1" noAdjustHandles="1" noChangeArrowheads="1" noChangeShapeType="1" noTextEdit="1"/>
              </p:cNvSpPr>
              <p:nvPr/>
            </p:nvSpPr>
            <p:spPr>
              <a:xfrm>
                <a:off x="576265" y="4089204"/>
                <a:ext cx="8044230" cy="2463047"/>
              </a:xfrm>
              <a:prstGeom prst="rect">
                <a:avLst/>
              </a:prstGeom>
              <a:blipFill>
                <a:blip r:embed="rId7"/>
                <a:stretch>
                  <a:fillRect l="-455" t="-743" b="-1238"/>
                </a:stretch>
              </a:blipFill>
            </p:spPr>
            <p:txBody>
              <a:bodyPr/>
              <a:lstStyle/>
              <a:p>
                <a:r>
                  <a:rPr lang="en-GB">
                    <a:noFill/>
                  </a:rPr>
                  <a:t> </a:t>
                </a:r>
              </a:p>
            </p:txBody>
          </p:sp>
        </mc:Fallback>
      </mc:AlternateContent>
      <p:sp>
        <p:nvSpPr>
          <p:cNvPr id="18" name="Flowchart: Connector 17">
            <a:extLst>
              <a:ext uri="{FF2B5EF4-FFF2-40B4-BE49-F238E27FC236}">
                <a16:creationId xmlns:a16="http://schemas.microsoft.com/office/drawing/2014/main" id="{ABB0071D-F75B-4915-B725-CC2CB4B6D150}"/>
              </a:ext>
            </a:extLst>
          </p:cNvPr>
          <p:cNvSpPr/>
          <p:nvPr/>
        </p:nvSpPr>
        <p:spPr>
          <a:xfrm>
            <a:off x="5238867" y="363895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FB7889B0-ED95-4C94-A84E-E71DA9DB5FE6}"/>
              </a:ext>
            </a:extLst>
          </p:cNvPr>
          <p:cNvSpPr/>
          <p:nvPr/>
        </p:nvSpPr>
        <p:spPr>
          <a:xfrm>
            <a:off x="5249874" y="2988333"/>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1CC2F347-5F9B-4598-809F-DE91DEE40E23}"/>
              </a:ext>
            </a:extLst>
          </p:cNvPr>
          <p:cNvSpPr/>
          <p:nvPr/>
        </p:nvSpPr>
        <p:spPr>
          <a:xfrm>
            <a:off x="5242526" y="236802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28ED4087-A3CD-4661-9011-B008029E9DD9}"/>
              </a:ext>
            </a:extLst>
          </p:cNvPr>
          <p:cNvSpPr/>
          <p:nvPr/>
        </p:nvSpPr>
        <p:spPr>
          <a:xfrm>
            <a:off x="5233787" y="176097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0AD617A2-AA2B-427A-B2A1-0BC7538B7F53}"/>
              </a:ext>
            </a:extLst>
          </p:cNvPr>
          <p:cNvSpPr/>
          <p:nvPr/>
        </p:nvSpPr>
        <p:spPr>
          <a:xfrm>
            <a:off x="4268024" y="3347192"/>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8540E632-5BFB-44DB-A894-4B4B751B3AE0}"/>
              </a:ext>
            </a:extLst>
          </p:cNvPr>
          <p:cNvSpPr/>
          <p:nvPr/>
        </p:nvSpPr>
        <p:spPr>
          <a:xfrm>
            <a:off x="4246610" y="2707640"/>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64760631-C28A-4BB4-8A25-154203F4F8EF}"/>
              </a:ext>
            </a:extLst>
          </p:cNvPr>
          <p:cNvSpPr/>
          <p:nvPr/>
        </p:nvSpPr>
        <p:spPr>
          <a:xfrm>
            <a:off x="4241530" y="205825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Flowchart: Connector 36">
            <a:extLst>
              <a:ext uri="{FF2B5EF4-FFF2-40B4-BE49-F238E27FC236}">
                <a16:creationId xmlns:a16="http://schemas.microsoft.com/office/drawing/2014/main" id="{11CFB539-EAA9-4D2C-A94A-D9C31065DE43}"/>
              </a:ext>
            </a:extLst>
          </p:cNvPr>
          <p:cNvSpPr/>
          <p:nvPr/>
        </p:nvSpPr>
        <p:spPr>
          <a:xfrm>
            <a:off x="3244212" y="3642407"/>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366C09CE-CA67-4622-BA9B-477B27CE0B6D}"/>
              </a:ext>
            </a:extLst>
          </p:cNvPr>
          <p:cNvSpPr/>
          <p:nvPr/>
        </p:nvSpPr>
        <p:spPr>
          <a:xfrm>
            <a:off x="3247838" y="3020829"/>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Flowchart: Connector 39">
            <a:extLst>
              <a:ext uri="{FF2B5EF4-FFF2-40B4-BE49-F238E27FC236}">
                <a16:creationId xmlns:a16="http://schemas.microsoft.com/office/drawing/2014/main" id="{10DA7309-56FE-4079-AE33-309A883418D8}"/>
              </a:ext>
            </a:extLst>
          </p:cNvPr>
          <p:cNvSpPr/>
          <p:nvPr/>
        </p:nvSpPr>
        <p:spPr>
          <a:xfrm>
            <a:off x="3247838" y="2371447"/>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Flowchart: Connector 40">
            <a:extLst>
              <a:ext uri="{FF2B5EF4-FFF2-40B4-BE49-F238E27FC236}">
                <a16:creationId xmlns:a16="http://schemas.microsoft.com/office/drawing/2014/main" id="{2265E84B-FC3F-47F0-A418-24254FE262E5}"/>
              </a:ext>
            </a:extLst>
          </p:cNvPr>
          <p:cNvSpPr/>
          <p:nvPr/>
        </p:nvSpPr>
        <p:spPr>
          <a:xfrm>
            <a:off x="3240793" y="1770588"/>
            <a:ext cx="457200" cy="4572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63F83B52-29D0-4C09-AB56-8E0D245EC0CC}"/>
              </a:ext>
            </a:extLst>
          </p:cNvPr>
          <p:cNvCxnSpPr>
            <a:stCxn id="37" idx="6"/>
            <a:endCxn id="28" idx="2"/>
          </p:cNvCxnSpPr>
          <p:nvPr/>
        </p:nvCxnSpPr>
        <p:spPr>
          <a:xfrm flipV="1">
            <a:off x="3701412" y="3575792"/>
            <a:ext cx="566612" cy="29521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12A8CF4-3DDA-4A11-BE82-FB3988BBC075}"/>
              </a:ext>
            </a:extLst>
          </p:cNvPr>
          <p:cNvCxnSpPr>
            <a:cxnSpLocks/>
            <a:stCxn id="37" idx="6"/>
            <a:endCxn id="29" idx="2"/>
          </p:cNvCxnSpPr>
          <p:nvPr/>
        </p:nvCxnSpPr>
        <p:spPr>
          <a:xfrm flipV="1">
            <a:off x="3701412" y="2936240"/>
            <a:ext cx="545198" cy="934767"/>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A5B1BD7-ACB7-484E-9E30-6C0926EA03A1}"/>
              </a:ext>
            </a:extLst>
          </p:cNvPr>
          <p:cNvCxnSpPr>
            <a:stCxn id="37" idx="6"/>
            <a:endCxn id="36" idx="2"/>
          </p:cNvCxnSpPr>
          <p:nvPr/>
        </p:nvCxnSpPr>
        <p:spPr>
          <a:xfrm flipV="1">
            <a:off x="3701412" y="2286858"/>
            <a:ext cx="540118" cy="158414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3220815-AD9C-4D07-8B01-368685F386E7}"/>
              </a:ext>
            </a:extLst>
          </p:cNvPr>
          <p:cNvCxnSpPr>
            <a:stCxn id="38" idx="6"/>
            <a:endCxn id="28" idx="2"/>
          </p:cNvCxnSpPr>
          <p:nvPr/>
        </p:nvCxnSpPr>
        <p:spPr>
          <a:xfrm>
            <a:off x="3705038" y="3249429"/>
            <a:ext cx="562986" cy="326363"/>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775B14C-39E4-4A43-8E5E-D257FEE058A6}"/>
              </a:ext>
            </a:extLst>
          </p:cNvPr>
          <p:cNvCxnSpPr>
            <a:cxnSpLocks/>
            <a:stCxn id="38" idx="6"/>
            <a:endCxn id="29" idx="2"/>
          </p:cNvCxnSpPr>
          <p:nvPr/>
        </p:nvCxnSpPr>
        <p:spPr>
          <a:xfrm flipV="1">
            <a:off x="3705038" y="2936240"/>
            <a:ext cx="541572" cy="31318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A1C660DE-24FA-46F6-81B9-5D035D59E103}"/>
              </a:ext>
            </a:extLst>
          </p:cNvPr>
          <p:cNvCxnSpPr>
            <a:stCxn id="38" idx="6"/>
            <a:endCxn id="36" idx="2"/>
          </p:cNvCxnSpPr>
          <p:nvPr/>
        </p:nvCxnSpPr>
        <p:spPr>
          <a:xfrm flipV="1">
            <a:off x="3705038" y="2286858"/>
            <a:ext cx="536492" cy="962571"/>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6AADAE5-5695-4C08-A0D3-CF1BDC23C30F}"/>
              </a:ext>
            </a:extLst>
          </p:cNvPr>
          <p:cNvCxnSpPr>
            <a:stCxn id="40" idx="6"/>
            <a:endCxn id="28" idx="2"/>
          </p:cNvCxnSpPr>
          <p:nvPr/>
        </p:nvCxnSpPr>
        <p:spPr>
          <a:xfrm>
            <a:off x="3705038" y="2600047"/>
            <a:ext cx="562986" cy="975745"/>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D4A183C-700A-4444-8D75-7C399A099FAB}"/>
              </a:ext>
            </a:extLst>
          </p:cNvPr>
          <p:cNvCxnSpPr>
            <a:stCxn id="40" idx="6"/>
            <a:endCxn id="29" idx="2"/>
          </p:cNvCxnSpPr>
          <p:nvPr/>
        </p:nvCxnSpPr>
        <p:spPr>
          <a:xfrm>
            <a:off x="3705038" y="2600047"/>
            <a:ext cx="541572" cy="336193"/>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302F37E-F446-4A4D-8A81-7DCBCD472422}"/>
              </a:ext>
            </a:extLst>
          </p:cNvPr>
          <p:cNvCxnSpPr>
            <a:stCxn id="40" idx="6"/>
            <a:endCxn id="36" idx="2"/>
          </p:cNvCxnSpPr>
          <p:nvPr/>
        </p:nvCxnSpPr>
        <p:spPr>
          <a:xfrm flipV="1">
            <a:off x="3705038" y="2286858"/>
            <a:ext cx="536492" cy="31318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E894B82-B0EE-4120-A853-3B817EA8B7A5}"/>
              </a:ext>
            </a:extLst>
          </p:cNvPr>
          <p:cNvCxnSpPr>
            <a:stCxn id="41" idx="6"/>
            <a:endCxn id="28" idx="2"/>
          </p:cNvCxnSpPr>
          <p:nvPr/>
        </p:nvCxnSpPr>
        <p:spPr>
          <a:xfrm>
            <a:off x="3697993" y="1999188"/>
            <a:ext cx="570031" cy="1576604"/>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758DB903-5B74-4F62-B254-D9E553FF0F6E}"/>
              </a:ext>
            </a:extLst>
          </p:cNvPr>
          <p:cNvCxnSpPr>
            <a:stCxn id="41" idx="6"/>
            <a:endCxn id="29" idx="2"/>
          </p:cNvCxnSpPr>
          <p:nvPr/>
        </p:nvCxnSpPr>
        <p:spPr>
          <a:xfrm>
            <a:off x="3697993" y="1999188"/>
            <a:ext cx="548617" cy="937052"/>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DE0ECDF2-1985-4489-AA26-EAB07EC132C5}"/>
              </a:ext>
            </a:extLst>
          </p:cNvPr>
          <p:cNvCxnSpPr>
            <a:stCxn id="41" idx="6"/>
            <a:endCxn id="36" idx="2"/>
          </p:cNvCxnSpPr>
          <p:nvPr/>
        </p:nvCxnSpPr>
        <p:spPr>
          <a:xfrm>
            <a:off x="3697993" y="1999188"/>
            <a:ext cx="543537" cy="28767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76B9BE3-48B4-40B2-AB56-E1335553D3E3}"/>
              </a:ext>
            </a:extLst>
          </p:cNvPr>
          <p:cNvCxnSpPr>
            <a:stCxn id="36" idx="6"/>
            <a:endCxn id="26" idx="2"/>
          </p:cNvCxnSpPr>
          <p:nvPr/>
        </p:nvCxnSpPr>
        <p:spPr>
          <a:xfrm flipV="1">
            <a:off x="4698730" y="1989578"/>
            <a:ext cx="535057" cy="29728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9B17A144-1EBD-47FD-AED2-38BA28604BDC}"/>
              </a:ext>
            </a:extLst>
          </p:cNvPr>
          <p:cNvCxnSpPr>
            <a:stCxn id="36" idx="6"/>
            <a:endCxn id="24" idx="2"/>
          </p:cNvCxnSpPr>
          <p:nvPr/>
        </p:nvCxnSpPr>
        <p:spPr>
          <a:xfrm>
            <a:off x="4698730" y="2286858"/>
            <a:ext cx="543796" cy="309762"/>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0ABF0839-6E54-4354-A5FC-1B0B84D403B8}"/>
              </a:ext>
            </a:extLst>
          </p:cNvPr>
          <p:cNvCxnSpPr>
            <a:stCxn id="36" idx="6"/>
            <a:endCxn id="20" idx="2"/>
          </p:cNvCxnSpPr>
          <p:nvPr/>
        </p:nvCxnSpPr>
        <p:spPr>
          <a:xfrm>
            <a:off x="4698730" y="2286858"/>
            <a:ext cx="551144" cy="930075"/>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9822C313-9C72-446E-BE5A-35B639EF5398}"/>
              </a:ext>
            </a:extLst>
          </p:cNvPr>
          <p:cNvCxnSpPr>
            <a:stCxn id="36" idx="6"/>
            <a:endCxn id="18" idx="2"/>
          </p:cNvCxnSpPr>
          <p:nvPr/>
        </p:nvCxnSpPr>
        <p:spPr>
          <a:xfrm>
            <a:off x="4698730" y="2286858"/>
            <a:ext cx="540137" cy="1580692"/>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EAA303FB-1B4B-4894-A062-B34B095A5A2D}"/>
              </a:ext>
            </a:extLst>
          </p:cNvPr>
          <p:cNvCxnSpPr>
            <a:stCxn id="29" idx="6"/>
            <a:endCxn id="26" idx="2"/>
          </p:cNvCxnSpPr>
          <p:nvPr/>
        </p:nvCxnSpPr>
        <p:spPr>
          <a:xfrm flipV="1">
            <a:off x="4703810" y="1989578"/>
            <a:ext cx="529977" cy="946662"/>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0693F78-2961-43B1-8506-D0E39C8AAD1D}"/>
              </a:ext>
            </a:extLst>
          </p:cNvPr>
          <p:cNvCxnSpPr>
            <a:stCxn id="29" idx="6"/>
            <a:endCxn id="24" idx="2"/>
          </p:cNvCxnSpPr>
          <p:nvPr/>
        </p:nvCxnSpPr>
        <p:spPr>
          <a:xfrm flipV="1">
            <a:off x="4703810" y="2596620"/>
            <a:ext cx="538716" cy="33962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54A891AB-F4A7-4556-B90A-A4C3A6E69B65}"/>
              </a:ext>
            </a:extLst>
          </p:cNvPr>
          <p:cNvCxnSpPr>
            <a:stCxn id="29" idx="6"/>
            <a:endCxn id="20" idx="2"/>
          </p:cNvCxnSpPr>
          <p:nvPr/>
        </p:nvCxnSpPr>
        <p:spPr>
          <a:xfrm>
            <a:off x="4703810" y="2936240"/>
            <a:ext cx="546064" cy="280693"/>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EC39A796-4A21-4D5B-8EB4-148F4D01A6CF}"/>
              </a:ext>
            </a:extLst>
          </p:cNvPr>
          <p:cNvCxnSpPr>
            <a:stCxn id="29" idx="6"/>
            <a:endCxn id="18" idx="2"/>
          </p:cNvCxnSpPr>
          <p:nvPr/>
        </p:nvCxnSpPr>
        <p:spPr>
          <a:xfrm>
            <a:off x="4703810" y="2936240"/>
            <a:ext cx="535057" cy="93131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63518BFE-6B9C-46DA-B590-E58DCAA0482A}"/>
              </a:ext>
            </a:extLst>
          </p:cNvPr>
          <p:cNvCxnSpPr>
            <a:stCxn id="28" idx="6"/>
            <a:endCxn id="26" idx="2"/>
          </p:cNvCxnSpPr>
          <p:nvPr/>
        </p:nvCxnSpPr>
        <p:spPr>
          <a:xfrm flipV="1">
            <a:off x="4725224" y="1989578"/>
            <a:ext cx="508563" cy="1586214"/>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A8C70F3B-B5FB-42EF-865F-AF832CAE05DE}"/>
              </a:ext>
            </a:extLst>
          </p:cNvPr>
          <p:cNvCxnSpPr>
            <a:stCxn id="28" idx="6"/>
            <a:endCxn id="24" idx="2"/>
          </p:cNvCxnSpPr>
          <p:nvPr/>
        </p:nvCxnSpPr>
        <p:spPr>
          <a:xfrm flipV="1">
            <a:off x="4725224" y="2596620"/>
            <a:ext cx="517302" cy="979172"/>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E64CA69B-B72D-4627-8236-B29447005383}"/>
              </a:ext>
            </a:extLst>
          </p:cNvPr>
          <p:cNvCxnSpPr>
            <a:cxnSpLocks/>
            <a:stCxn id="28" idx="6"/>
            <a:endCxn id="20" idx="2"/>
          </p:cNvCxnSpPr>
          <p:nvPr/>
        </p:nvCxnSpPr>
        <p:spPr>
          <a:xfrm flipV="1">
            <a:off x="4725224" y="3216933"/>
            <a:ext cx="524650" cy="35885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4522CBBD-7F0A-443E-9B4A-B030B8CF63EB}"/>
              </a:ext>
            </a:extLst>
          </p:cNvPr>
          <p:cNvCxnSpPr>
            <a:cxnSpLocks/>
            <a:endCxn id="18" idx="2"/>
          </p:cNvCxnSpPr>
          <p:nvPr/>
        </p:nvCxnSpPr>
        <p:spPr>
          <a:xfrm>
            <a:off x="4755292" y="3575792"/>
            <a:ext cx="483575" cy="291758"/>
          </a:xfrm>
          <a:prstGeom prst="line">
            <a:avLst/>
          </a:prstGeom>
        </p:spPr>
        <p:style>
          <a:lnRef idx="2">
            <a:schemeClr val="dk1"/>
          </a:lnRef>
          <a:fillRef idx="0">
            <a:schemeClr val="dk1"/>
          </a:fillRef>
          <a:effectRef idx="1">
            <a:schemeClr val="dk1"/>
          </a:effectRef>
          <a:fontRef idx="minor">
            <a:schemeClr val="tx1"/>
          </a:fontRef>
        </p:style>
      </p:cxnSp>
      <p:sp>
        <p:nvSpPr>
          <p:cNvPr id="126" name="Right Bracket 125">
            <a:extLst>
              <a:ext uri="{FF2B5EF4-FFF2-40B4-BE49-F238E27FC236}">
                <a16:creationId xmlns:a16="http://schemas.microsoft.com/office/drawing/2014/main" id="{1A773DB9-530B-49F2-BDFF-A948E48A9831}"/>
              </a:ext>
            </a:extLst>
          </p:cNvPr>
          <p:cNvSpPr/>
          <p:nvPr/>
        </p:nvSpPr>
        <p:spPr>
          <a:xfrm rot="5400000">
            <a:off x="3886328" y="3733510"/>
            <a:ext cx="75805" cy="965483"/>
          </a:xfrm>
          <a:prstGeom prst="righ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27" name="Right Bracket 126">
            <a:extLst>
              <a:ext uri="{FF2B5EF4-FFF2-40B4-BE49-F238E27FC236}">
                <a16:creationId xmlns:a16="http://schemas.microsoft.com/office/drawing/2014/main" id="{A0559614-9EF1-4E09-AA13-78F158A6482C}"/>
              </a:ext>
            </a:extLst>
          </p:cNvPr>
          <p:cNvSpPr/>
          <p:nvPr/>
        </p:nvSpPr>
        <p:spPr>
          <a:xfrm rot="5400000">
            <a:off x="5064617" y="3733510"/>
            <a:ext cx="75805" cy="965483"/>
          </a:xfrm>
          <a:prstGeom prst="righ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32C39B96-36BD-482E-9C6C-2B4BA257B95A}"/>
              </a:ext>
            </a:extLst>
          </p:cNvPr>
          <p:cNvSpPr txBox="1"/>
          <p:nvPr/>
        </p:nvSpPr>
        <p:spPr>
          <a:xfrm>
            <a:off x="3537326" y="4228057"/>
            <a:ext cx="864870" cy="307777"/>
          </a:xfrm>
          <a:prstGeom prst="rect">
            <a:avLst/>
          </a:prstGeom>
          <a:noFill/>
        </p:spPr>
        <p:txBody>
          <a:bodyPr wrap="square" rtlCol="0">
            <a:spAutoFit/>
          </a:bodyPr>
          <a:lstStyle/>
          <a:p>
            <a:r>
              <a:rPr lang="en-GB" sz="1400" dirty="0">
                <a:latin typeface="Georgia" panose="02040502050405020303" pitchFamily="18" charset="0"/>
              </a:rPr>
              <a:t>Encoder</a:t>
            </a:r>
          </a:p>
        </p:txBody>
      </p:sp>
      <p:sp>
        <p:nvSpPr>
          <p:cNvPr id="129" name="TextBox 128">
            <a:extLst>
              <a:ext uri="{FF2B5EF4-FFF2-40B4-BE49-F238E27FC236}">
                <a16:creationId xmlns:a16="http://schemas.microsoft.com/office/drawing/2014/main" id="{20F5027C-D9A0-4072-AFF4-47F167F40801}"/>
              </a:ext>
            </a:extLst>
          </p:cNvPr>
          <p:cNvSpPr txBox="1"/>
          <p:nvPr/>
        </p:nvSpPr>
        <p:spPr>
          <a:xfrm>
            <a:off x="4717789" y="4228057"/>
            <a:ext cx="864870" cy="307777"/>
          </a:xfrm>
          <a:prstGeom prst="rect">
            <a:avLst/>
          </a:prstGeom>
          <a:noFill/>
        </p:spPr>
        <p:txBody>
          <a:bodyPr wrap="square" rtlCol="0">
            <a:spAutoFit/>
          </a:bodyPr>
          <a:lstStyle/>
          <a:p>
            <a:r>
              <a:rPr lang="en-GB" sz="1400" dirty="0">
                <a:latin typeface="Georgia" panose="02040502050405020303" pitchFamily="18" charset="0"/>
              </a:rPr>
              <a:t>Decoder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F445E4-9D04-43F2-8C55-C39DB89247E4}"/>
                  </a:ext>
                </a:extLst>
              </p:cNvPr>
              <p:cNvSpPr txBox="1"/>
              <p:nvPr/>
            </p:nvSpPr>
            <p:spPr>
              <a:xfrm>
                <a:off x="1106237" y="2703175"/>
                <a:ext cx="5038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𝒙</m:t>
                      </m:r>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3" name="TextBox 2">
                <a:extLst>
                  <a:ext uri="{FF2B5EF4-FFF2-40B4-BE49-F238E27FC236}">
                    <a16:creationId xmlns:a16="http://schemas.microsoft.com/office/drawing/2014/main" id="{0EF445E4-9D04-43F2-8C55-C39DB89247E4}"/>
                  </a:ext>
                </a:extLst>
              </p:cNvPr>
              <p:cNvSpPr txBox="1">
                <a:spLocks noRot="1" noChangeAspect="1" noMove="1" noResize="1" noEditPoints="1" noAdjustHandles="1" noChangeArrowheads="1" noChangeShapeType="1" noTextEdit="1"/>
              </p:cNvSpPr>
              <p:nvPr/>
            </p:nvSpPr>
            <p:spPr>
              <a:xfrm>
                <a:off x="1106237" y="2703175"/>
                <a:ext cx="503852" cy="461665"/>
              </a:xfrm>
              <a:prstGeom prst="rect">
                <a:avLst/>
              </a:prstGeom>
              <a:blipFill>
                <a:blip r:embed="rId8"/>
                <a:stretch>
                  <a:fillRect r="-57831"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A2A2D7-0366-45DF-B542-49C43AAF5F79}"/>
                  </a:ext>
                </a:extLst>
              </p:cNvPr>
              <p:cNvSpPr txBox="1"/>
              <p:nvPr/>
            </p:nvSpPr>
            <p:spPr>
              <a:xfrm>
                <a:off x="7271278" y="2703175"/>
                <a:ext cx="6640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2400" b="1" i="1" smtClean="0">
                              <a:latin typeface="Cambria Math" panose="02040503050406030204" pitchFamily="18" charset="0"/>
                            </a:rPr>
                          </m:ctrlPr>
                        </m:accPr>
                        <m:e>
                          <m:r>
                            <a:rPr lang="en-GB" sz="2400" b="1" i="1">
                              <a:latin typeface="Cambria Math" panose="02040503050406030204" pitchFamily="18" charset="0"/>
                            </a:rPr>
                            <m:t>𝒙</m:t>
                          </m:r>
                        </m:e>
                      </m:acc>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4" name="TextBox 3">
                <a:extLst>
                  <a:ext uri="{FF2B5EF4-FFF2-40B4-BE49-F238E27FC236}">
                    <a16:creationId xmlns:a16="http://schemas.microsoft.com/office/drawing/2014/main" id="{6DA2A2D7-0366-45DF-B542-49C43AAF5F79}"/>
                  </a:ext>
                </a:extLst>
              </p:cNvPr>
              <p:cNvSpPr txBox="1">
                <a:spLocks noRot="1" noChangeAspect="1" noMove="1" noResize="1" noEditPoints="1" noAdjustHandles="1" noChangeArrowheads="1" noChangeShapeType="1" noTextEdit="1"/>
              </p:cNvSpPr>
              <p:nvPr/>
            </p:nvSpPr>
            <p:spPr>
              <a:xfrm>
                <a:off x="7271278" y="2703175"/>
                <a:ext cx="664029" cy="461665"/>
              </a:xfrm>
              <a:prstGeom prst="rect">
                <a:avLst/>
              </a:prstGeom>
              <a:blipFill>
                <a:blip r:embed="rId9"/>
                <a:stretch>
                  <a:fillRect l="-3670" t="-2632" r="-19266"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D746F0-D4B4-44CB-A9C6-E128782C39A4}"/>
                  </a:ext>
                </a:extLst>
              </p:cNvPr>
              <p:cNvSpPr txBox="1"/>
              <p:nvPr/>
            </p:nvSpPr>
            <p:spPr>
              <a:xfrm>
                <a:off x="4153161" y="1483726"/>
                <a:ext cx="6252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𝒛</m:t>
                      </m:r>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12D746F0-D4B4-44CB-A9C6-E128782C39A4}"/>
                  </a:ext>
                </a:extLst>
              </p:cNvPr>
              <p:cNvSpPr txBox="1">
                <a:spLocks noRot="1" noChangeAspect="1" noMove="1" noResize="1" noEditPoints="1" noAdjustHandles="1" noChangeArrowheads="1" noChangeShapeType="1" noTextEdit="1"/>
              </p:cNvSpPr>
              <p:nvPr/>
            </p:nvSpPr>
            <p:spPr>
              <a:xfrm>
                <a:off x="4153161" y="1483726"/>
                <a:ext cx="625290" cy="461665"/>
              </a:xfrm>
              <a:prstGeom prst="rect">
                <a:avLst/>
              </a:prstGeom>
              <a:blipFill>
                <a:blip r:embed="rId10"/>
                <a:stretch>
                  <a:fillRect r="-24272" b="-19737"/>
                </a:stretch>
              </a:blipFill>
            </p:spPr>
            <p:txBody>
              <a:bodyPr/>
              <a:lstStyle/>
              <a:p>
                <a:r>
                  <a:rPr lang="en-GB">
                    <a:noFill/>
                  </a:rPr>
                  <a:t> </a:t>
                </a:r>
              </a:p>
            </p:txBody>
          </p:sp>
        </mc:Fallback>
      </mc:AlternateContent>
    </p:spTree>
    <p:extLst>
      <p:ext uri="{BB962C8B-B14F-4D97-AF65-F5344CB8AC3E}">
        <p14:creationId xmlns:p14="http://schemas.microsoft.com/office/powerpoint/2010/main" val="121199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6E666A-E030-45EC-9A83-D1DF61767A48}"/>
              </a:ext>
            </a:extLst>
          </p:cNvPr>
          <p:cNvSpPr>
            <a:spLocks noGrp="1"/>
          </p:cNvSpPr>
          <p:nvPr>
            <p:ph type="title"/>
          </p:nvPr>
        </p:nvSpPr>
        <p:spPr>
          <a:xfrm>
            <a:off x="59314" y="24482"/>
            <a:ext cx="7538689" cy="729811"/>
          </a:xfrm>
        </p:spPr>
        <p:txBody>
          <a:bodyPr>
            <a:normAutofit/>
          </a:bodyPr>
          <a:lstStyle/>
          <a:p>
            <a:r>
              <a:rPr lang="en-US" dirty="0"/>
              <a:t>Investigated solution</a:t>
            </a:r>
          </a:p>
        </p:txBody>
      </p:sp>
      <p:sp>
        <p:nvSpPr>
          <p:cNvPr id="24" name="TextBox 23">
            <a:extLst>
              <a:ext uri="{FF2B5EF4-FFF2-40B4-BE49-F238E27FC236}">
                <a16:creationId xmlns:a16="http://schemas.microsoft.com/office/drawing/2014/main" id="{4D2B2AF6-9B8B-4617-ACF5-0461F2C9D8A5}"/>
              </a:ext>
            </a:extLst>
          </p:cNvPr>
          <p:cNvSpPr txBox="1"/>
          <p:nvPr/>
        </p:nvSpPr>
        <p:spPr>
          <a:xfrm>
            <a:off x="576266" y="964606"/>
            <a:ext cx="2482172" cy="369332"/>
          </a:xfrm>
          <a:prstGeom prst="rect">
            <a:avLst/>
          </a:prstGeom>
          <a:noFill/>
        </p:spPr>
        <p:txBody>
          <a:bodyPr wrap="square" rtlCol="0">
            <a:spAutoFit/>
          </a:bodyPr>
          <a:lstStyle/>
          <a:p>
            <a:r>
              <a:rPr lang="en-GB" b="1" dirty="0">
                <a:latin typeface="Georgia" panose="02040502050405020303" pitchFamily="18" charset="0"/>
              </a:rPr>
              <a:t>Deep Autoencoder:</a:t>
            </a:r>
          </a:p>
        </p:txBody>
      </p:sp>
      <p:cxnSp>
        <p:nvCxnSpPr>
          <p:cNvPr id="10" name="Straight Connector 9">
            <a:extLst>
              <a:ext uri="{FF2B5EF4-FFF2-40B4-BE49-F238E27FC236}">
                <a16:creationId xmlns:a16="http://schemas.microsoft.com/office/drawing/2014/main" id="{508D862B-EFC0-4238-AB26-2B4E4790C657}"/>
              </a:ext>
            </a:extLst>
          </p:cNvPr>
          <p:cNvCxnSpPr>
            <a:cxnSpLocks/>
          </p:cNvCxnSpPr>
          <p:nvPr/>
        </p:nvCxnSpPr>
        <p:spPr>
          <a:xfrm>
            <a:off x="998112" y="1876737"/>
            <a:ext cx="1587309"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990A4CE-AEB5-451D-A6A9-29A9E45063D6}"/>
              </a:ext>
            </a:extLst>
          </p:cNvPr>
          <p:cNvCxnSpPr>
            <a:cxnSpLocks/>
          </p:cNvCxnSpPr>
          <p:nvPr/>
        </p:nvCxnSpPr>
        <p:spPr>
          <a:xfrm>
            <a:off x="1012556" y="1885361"/>
            <a:ext cx="0" cy="37772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B62E5F3D-8558-4CF4-8C4B-40EBE1919E1E}"/>
              </a:ext>
            </a:extLst>
          </p:cNvPr>
          <p:cNvCxnSpPr>
            <a:cxnSpLocks/>
          </p:cNvCxnSpPr>
          <p:nvPr/>
        </p:nvCxnSpPr>
        <p:spPr>
          <a:xfrm>
            <a:off x="2585421" y="2649444"/>
            <a:ext cx="4730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TextBox 89">
            <a:extLst>
              <a:ext uri="{FF2B5EF4-FFF2-40B4-BE49-F238E27FC236}">
                <a16:creationId xmlns:a16="http://schemas.microsoft.com/office/drawing/2014/main" id="{E8E55758-E765-4989-847C-E952BC2E4286}"/>
              </a:ext>
            </a:extLst>
          </p:cNvPr>
          <p:cNvSpPr txBox="1"/>
          <p:nvPr/>
        </p:nvSpPr>
        <p:spPr>
          <a:xfrm>
            <a:off x="5426553" y="3184615"/>
            <a:ext cx="1125629" cy="307777"/>
          </a:xfrm>
          <a:prstGeom prst="rect">
            <a:avLst/>
          </a:prstGeom>
          <a:noFill/>
        </p:spPr>
        <p:txBody>
          <a:bodyPr wrap="none" rtlCol="0">
            <a:spAutoFit/>
          </a:bodyPr>
          <a:lstStyle/>
          <a:p>
            <a:r>
              <a:rPr lang="en-GB" sz="1400" dirty="0">
                <a:latin typeface="Georgia" panose="02040502050405020303" pitchFamily="18" charset="0"/>
              </a:rPr>
              <a:t>Fine-tuning</a:t>
            </a:r>
          </a:p>
        </p:txBody>
      </p:sp>
      <p:pic>
        <p:nvPicPr>
          <p:cNvPr id="96" name="Picture 95">
            <a:extLst>
              <a:ext uri="{FF2B5EF4-FFF2-40B4-BE49-F238E27FC236}">
                <a16:creationId xmlns:a16="http://schemas.microsoft.com/office/drawing/2014/main" id="{604A3A30-C653-43FC-94EE-F3803208EEC6}"/>
              </a:ext>
            </a:extLst>
          </p:cNvPr>
          <p:cNvPicPr>
            <a:picLocks noChangeAspect="1"/>
          </p:cNvPicPr>
          <p:nvPr/>
        </p:nvPicPr>
        <p:blipFill>
          <a:blip r:embed="rId3"/>
          <a:stretch>
            <a:fillRect/>
          </a:stretch>
        </p:blipFill>
        <p:spPr>
          <a:xfrm rot="16200000">
            <a:off x="145784" y="2484483"/>
            <a:ext cx="1704655" cy="852327"/>
          </a:xfrm>
          <a:prstGeom prst="rect">
            <a:avLst/>
          </a:prstGeom>
        </p:spPr>
      </p:pic>
      <p:pic>
        <p:nvPicPr>
          <p:cNvPr id="100" name="Picture 99">
            <a:extLst>
              <a:ext uri="{FF2B5EF4-FFF2-40B4-BE49-F238E27FC236}">
                <a16:creationId xmlns:a16="http://schemas.microsoft.com/office/drawing/2014/main" id="{F2BC0CD1-4319-4A31-B711-6F88EB5E6CD0}"/>
              </a:ext>
            </a:extLst>
          </p:cNvPr>
          <p:cNvPicPr>
            <a:picLocks noChangeAspect="1"/>
          </p:cNvPicPr>
          <p:nvPr/>
        </p:nvPicPr>
        <p:blipFill>
          <a:blip r:embed="rId4"/>
          <a:stretch>
            <a:fillRect/>
          </a:stretch>
        </p:blipFill>
        <p:spPr>
          <a:xfrm rot="16200000">
            <a:off x="3001544" y="2231984"/>
            <a:ext cx="1292464" cy="920576"/>
          </a:xfrm>
          <a:prstGeom prst="rect">
            <a:avLst/>
          </a:prstGeom>
        </p:spPr>
      </p:pic>
      <p:cxnSp>
        <p:nvCxnSpPr>
          <p:cNvPr id="105" name="Straight Connector 104">
            <a:extLst>
              <a:ext uri="{FF2B5EF4-FFF2-40B4-BE49-F238E27FC236}">
                <a16:creationId xmlns:a16="http://schemas.microsoft.com/office/drawing/2014/main" id="{86E6D2D2-DEA9-4E7E-B1A9-307F21B2E661}"/>
              </a:ext>
            </a:extLst>
          </p:cNvPr>
          <p:cNvCxnSpPr>
            <a:cxnSpLocks/>
          </p:cNvCxnSpPr>
          <p:nvPr/>
        </p:nvCxnSpPr>
        <p:spPr>
          <a:xfrm>
            <a:off x="2585421" y="1876737"/>
            <a:ext cx="0" cy="772707"/>
          </a:xfrm>
          <a:prstGeom prst="line">
            <a:avLst/>
          </a:prstGeom>
        </p:spPr>
        <p:style>
          <a:lnRef idx="2">
            <a:schemeClr val="dk1"/>
          </a:lnRef>
          <a:fillRef idx="0">
            <a:schemeClr val="dk1"/>
          </a:fillRef>
          <a:effectRef idx="1">
            <a:schemeClr val="dk1"/>
          </a:effectRef>
          <a:fontRef idx="minor">
            <a:schemeClr val="tx1"/>
          </a:fontRef>
        </p:style>
      </p:cxnSp>
      <p:pic>
        <p:nvPicPr>
          <p:cNvPr id="149" name="Picture 148">
            <a:extLst>
              <a:ext uri="{FF2B5EF4-FFF2-40B4-BE49-F238E27FC236}">
                <a16:creationId xmlns:a16="http://schemas.microsoft.com/office/drawing/2014/main" id="{5211E584-0CFD-4CE7-B611-91993F61B128}"/>
              </a:ext>
            </a:extLst>
          </p:cNvPr>
          <p:cNvPicPr>
            <a:picLocks noChangeAspect="1"/>
          </p:cNvPicPr>
          <p:nvPr/>
        </p:nvPicPr>
        <p:blipFill>
          <a:blip r:embed="rId5"/>
          <a:stretch>
            <a:fillRect/>
          </a:stretch>
        </p:blipFill>
        <p:spPr>
          <a:xfrm>
            <a:off x="3563778" y="3596539"/>
            <a:ext cx="4851180" cy="2900647"/>
          </a:xfrm>
          <a:prstGeom prst="rect">
            <a:avLst/>
          </a:prstGeom>
        </p:spPr>
      </p:pic>
      <p:sp>
        <p:nvSpPr>
          <p:cNvPr id="20" name="TextBox 19">
            <a:extLst>
              <a:ext uri="{FF2B5EF4-FFF2-40B4-BE49-F238E27FC236}">
                <a16:creationId xmlns:a16="http://schemas.microsoft.com/office/drawing/2014/main" id="{5246F271-A1F0-4D6E-85CC-AFABCAC51858}"/>
              </a:ext>
            </a:extLst>
          </p:cNvPr>
          <p:cNvSpPr txBox="1"/>
          <p:nvPr/>
        </p:nvSpPr>
        <p:spPr>
          <a:xfrm>
            <a:off x="287884" y="1451449"/>
            <a:ext cx="1526380" cy="307777"/>
          </a:xfrm>
          <a:prstGeom prst="rect">
            <a:avLst/>
          </a:prstGeom>
          <a:noFill/>
        </p:spPr>
        <p:txBody>
          <a:bodyPr wrap="none" rtlCol="0">
            <a:spAutoFit/>
          </a:bodyPr>
          <a:lstStyle/>
          <a:p>
            <a:r>
              <a:rPr lang="en-GB" sz="1400" dirty="0">
                <a:latin typeface="Georgia" panose="02040502050405020303" pitchFamily="18" charset="0"/>
              </a:rPr>
              <a:t>First layer (AE 1)</a:t>
            </a:r>
          </a:p>
        </p:txBody>
      </p:sp>
      <p:sp>
        <p:nvSpPr>
          <p:cNvPr id="21" name="TextBox 20">
            <a:extLst>
              <a:ext uri="{FF2B5EF4-FFF2-40B4-BE49-F238E27FC236}">
                <a16:creationId xmlns:a16="http://schemas.microsoft.com/office/drawing/2014/main" id="{1DA80203-DC3F-456C-A9D8-B0E1B03F0384}"/>
              </a:ext>
            </a:extLst>
          </p:cNvPr>
          <p:cNvSpPr txBox="1"/>
          <p:nvPr/>
        </p:nvSpPr>
        <p:spPr>
          <a:xfrm>
            <a:off x="2762500" y="1451449"/>
            <a:ext cx="1750800" cy="307777"/>
          </a:xfrm>
          <a:prstGeom prst="rect">
            <a:avLst/>
          </a:prstGeom>
          <a:noFill/>
        </p:spPr>
        <p:txBody>
          <a:bodyPr wrap="none" rtlCol="0">
            <a:spAutoFit/>
          </a:bodyPr>
          <a:lstStyle/>
          <a:p>
            <a:r>
              <a:rPr lang="en-GB" sz="1400" dirty="0">
                <a:latin typeface="Georgia" panose="02040502050405020303" pitchFamily="18" charset="0"/>
              </a:rPr>
              <a:t>Second layer (AE 2)</a:t>
            </a:r>
          </a:p>
        </p:txBody>
      </p:sp>
      <p:cxnSp>
        <p:nvCxnSpPr>
          <p:cNvPr id="22" name="Straight Arrow Connector 21">
            <a:extLst>
              <a:ext uri="{FF2B5EF4-FFF2-40B4-BE49-F238E27FC236}">
                <a16:creationId xmlns:a16="http://schemas.microsoft.com/office/drawing/2014/main" id="{5F70F6EB-C9FB-4165-BCE2-F485AFD5176D}"/>
              </a:ext>
            </a:extLst>
          </p:cNvPr>
          <p:cNvCxnSpPr>
            <a:cxnSpLocks/>
          </p:cNvCxnSpPr>
          <p:nvPr/>
        </p:nvCxnSpPr>
        <p:spPr>
          <a:xfrm flipV="1">
            <a:off x="3907902" y="3584917"/>
            <a:ext cx="175711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F061EAA-5D18-4FCB-B463-024B8F697EA7}"/>
              </a:ext>
            </a:extLst>
          </p:cNvPr>
          <p:cNvCxnSpPr>
            <a:cxnSpLocks/>
          </p:cNvCxnSpPr>
          <p:nvPr/>
        </p:nvCxnSpPr>
        <p:spPr>
          <a:xfrm flipH="1">
            <a:off x="6316980" y="3587661"/>
            <a:ext cx="1771408" cy="8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A6CF3C-F509-4FA9-9A4A-EF56AD75D011}"/>
              </a:ext>
            </a:extLst>
          </p:cNvPr>
          <p:cNvCxnSpPr>
            <a:cxnSpLocks/>
          </p:cNvCxnSpPr>
          <p:nvPr/>
        </p:nvCxnSpPr>
        <p:spPr>
          <a:xfrm flipV="1">
            <a:off x="3907902" y="3574685"/>
            <a:ext cx="0" cy="2465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172B88C-4627-4241-9527-606EFDDC0D4C}"/>
              </a:ext>
            </a:extLst>
          </p:cNvPr>
          <p:cNvCxnSpPr/>
          <p:nvPr/>
        </p:nvCxnSpPr>
        <p:spPr>
          <a:xfrm flipV="1">
            <a:off x="8088388" y="3584295"/>
            <a:ext cx="0" cy="246598"/>
          </a:xfrm>
          <a:prstGeom prst="line">
            <a:avLst/>
          </a:prstGeom>
        </p:spPr>
        <p:style>
          <a:lnRef idx="2">
            <a:schemeClr val="accent1"/>
          </a:lnRef>
          <a:fillRef idx="0">
            <a:schemeClr val="accent1"/>
          </a:fillRef>
          <a:effectRef idx="1">
            <a:schemeClr val="accent1"/>
          </a:effectRef>
          <a:fontRef idx="minor">
            <a:schemeClr val="tx1"/>
          </a:fontRef>
        </p:style>
      </p:cxnSp>
      <p:sp>
        <p:nvSpPr>
          <p:cNvPr id="27" name="Equals 26">
            <a:extLst>
              <a:ext uri="{FF2B5EF4-FFF2-40B4-BE49-F238E27FC236}">
                <a16:creationId xmlns:a16="http://schemas.microsoft.com/office/drawing/2014/main" id="{FC68362F-B5D0-43D9-A23F-3C359DCF5A1B}"/>
              </a:ext>
            </a:extLst>
          </p:cNvPr>
          <p:cNvSpPr/>
          <p:nvPr/>
        </p:nvSpPr>
        <p:spPr>
          <a:xfrm>
            <a:off x="5746487" y="3401270"/>
            <a:ext cx="457201" cy="390667"/>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15692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6E666A-E030-45EC-9A83-D1DF61767A48}"/>
              </a:ext>
            </a:extLst>
          </p:cNvPr>
          <p:cNvSpPr>
            <a:spLocks noGrp="1"/>
          </p:cNvSpPr>
          <p:nvPr>
            <p:ph type="title"/>
          </p:nvPr>
        </p:nvSpPr>
        <p:spPr>
          <a:xfrm>
            <a:off x="59314" y="24482"/>
            <a:ext cx="7538689" cy="729811"/>
          </a:xfrm>
        </p:spPr>
        <p:txBody>
          <a:bodyPr>
            <a:normAutofit/>
          </a:bodyPr>
          <a:lstStyle/>
          <a:p>
            <a:r>
              <a:rPr lang="en-US" dirty="0"/>
              <a:t>Investigated Solution</a:t>
            </a:r>
          </a:p>
        </p:txBody>
      </p:sp>
      <p:sp>
        <p:nvSpPr>
          <p:cNvPr id="4" name="Segnaposto numero diapositiva 2">
            <a:extLst>
              <a:ext uri="{FF2B5EF4-FFF2-40B4-BE49-F238E27FC236}">
                <a16:creationId xmlns:a16="http://schemas.microsoft.com/office/drawing/2014/main" id="{78D46A02-BE60-4136-9A28-27CFC0971418}"/>
              </a:ext>
            </a:extLst>
          </p:cNvPr>
          <p:cNvSpPr>
            <a:spLocks noGrp="1"/>
          </p:cNvSpPr>
          <p:nvPr>
            <p:ph type="sldNum" sz="quarter" idx="12"/>
          </p:nvPr>
        </p:nvSpPr>
        <p:spPr>
          <a:xfrm>
            <a:off x="5025574" y="1822614"/>
            <a:ext cx="463627" cy="365125"/>
          </a:xfrm>
          <a:prstGeom prst="rect">
            <a:avLst/>
          </a:prstGeom>
        </p:spPr>
        <p:txBody>
          <a:bodyPr/>
          <a:lstStyle/>
          <a:p>
            <a:fld id="{7834947A-1B05-2B43-AD85-E646CE852B9E}" type="slidenum">
              <a:rPr lang="it-IT" smtClean="0"/>
              <a:pPr/>
              <a:t>7</a:t>
            </a:fld>
            <a:endParaRPr lang="it-IT"/>
          </a:p>
        </p:txBody>
      </p:sp>
      <p:sp>
        <p:nvSpPr>
          <p:cNvPr id="24" name="TextBox 23">
            <a:extLst>
              <a:ext uri="{FF2B5EF4-FFF2-40B4-BE49-F238E27FC236}">
                <a16:creationId xmlns:a16="http://schemas.microsoft.com/office/drawing/2014/main" id="{4D2B2AF6-9B8B-4617-ACF5-0461F2C9D8A5}"/>
              </a:ext>
            </a:extLst>
          </p:cNvPr>
          <p:cNvSpPr txBox="1"/>
          <p:nvPr/>
        </p:nvSpPr>
        <p:spPr>
          <a:xfrm>
            <a:off x="576265" y="964606"/>
            <a:ext cx="5222449" cy="369332"/>
          </a:xfrm>
          <a:prstGeom prst="rect">
            <a:avLst/>
          </a:prstGeom>
          <a:noFill/>
        </p:spPr>
        <p:txBody>
          <a:bodyPr wrap="square" rtlCol="0">
            <a:spAutoFit/>
          </a:bodyPr>
          <a:lstStyle/>
          <a:p>
            <a:r>
              <a:rPr lang="en-GB" b="1" dirty="0">
                <a:latin typeface="Georgia" panose="02040502050405020303" pitchFamily="18" charset="0"/>
              </a:rPr>
              <a:t>Deep Autoencoder:</a:t>
            </a:r>
          </a:p>
        </p:txBody>
      </p:sp>
      <p:pic>
        <p:nvPicPr>
          <p:cNvPr id="26" name="Picture 25">
            <a:extLst>
              <a:ext uri="{FF2B5EF4-FFF2-40B4-BE49-F238E27FC236}">
                <a16:creationId xmlns:a16="http://schemas.microsoft.com/office/drawing/2014/main" id="{8BF095E0-C445-4923-B4D9-7F1EDDB7DA0F}"/>
              </a:ext>
            </a:extLst>
          </p:cNvPr>
          <p:cNvPicPr>
            <a:picLocks noChangeAspect="1"/>
          </p:cNvPicPr>
          <p:nvPr/>
        </p:nvPicPr>
        <p:blipFill rotWithShape="1">
          <a:blip r:embed="rId3">
            <a:extLst>
              <a:ext uri="{28A0092B-C50C-407E-A947-70E740481C1C}">
                <a14:useLocalDpi xmlns:a14="http://schemas.microsoft.com/office/drawing/2010/main" val="0"/>
              </a:ext>
            </a:extLst>
          </a:blip>
          <a:srcRect l="8804" t="4537" r="46259"/>
          <a:stretch/>
        </p:blipFill>
        <p:spPr>
          <a:xfrm>
            <a:off x="1735699" y="1544251"/>
            <a:ext cx="1761881" cy="2931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99F1E872-0368-4208-B74B-CAB9C1BBF6D2}"/>
              </a:ext>
            </a:extLst>
          </p:cNvPr>
          <p:cNvSpPr txBox="1"/>
          <p:nvPr/>
        </p:nvSpPr>
        <p:spPr>
          <a:xfrm>
            <a:off x="1741613" y="2330150"/>
            <a:ext cx="369332" cy="1230542"/>
          </a:xfrm>
          <a:prstGeom prst="rect">
            <a:avLst/>
          </a:prstGeom>
          <a:noFill/>
        </p:spPr>
        <p:txBody>
          <a:bodyPr vert="vert270" wrap="square" rtlCol="0">
            <a:spAutoFit/>
          </a:bodyPr>
          <a:lstStyle/>
          <a:p>
            <a:r>
              <a:rPr lang="en-GB" sz="1200" b="1" dirty="0">
                <a:latin typeface="Georgia" panose="02040502050405020303" pitchFamily="18" charset="0"/>
              </a:rPr>
              <a:t>Sensor signals</a:t>
            </a:r>
          </a:p>
        </p:txBody>
      </p:sp>
      <p:sp>
        <p:nvSpPr>
          <p:cNvPr id="30" name="Rectangle 29">
            <a:extLst>
              <a:ext uri="{FF2B5EF4-FFF2-40B4-BE49-F238E27FC236}">
                <a16:creationId xmlns:a16="http://schemas.microsoft.com/office/drawing/2014/main" id="{1E8578CB-9DDE-48FC-9C7A-1FA98E75BB5A}"/>
              </a:ext>
            </a:extLst>
          </p:cNvPr>
          <p:cNvSpPr/>
          <p:nvPr/>
        </p:nvSpPr>
        <p:spPr>
          <a:xfrm>
            <a:off x="3240404" y="2636232"/>
            <a:ext cx="222885" cy="59194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B1C8E7D-9B24-4068-BE0B-FE33BAEDED10}"/>
              </a:ext>
            </a:extLst>
          </p:cNvPr>
          <p:cNvSpPr txBox="1"/>
          <p:nvPr/>
        </p:nvSpPr>
        <p:spPr>
          <a:xfrm>
            <a:off x="4550487" y="4678389"/>
            <a:ext cx="153783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b="1" dirty="0">
                <a:latin typeface="Georgia" panose="02040502050405020303" pitchFamily="18" charset="0"/>
              </a:rPr>
              <a:t>Degradation indicator</a:t>
            </a:r>
            <a:endParaRPr lang="en-GB" b="1" dirty="0">
              <a:latin typeface="Georgia" panose="02040502050405020303" pitchFamily="18" charset="0"/>
            </a:endParaRPr>
          </a:p>
        </p:txBody>
      </p:sp>
      <p:pic>
        <p:nvPicPr>
          <p:cNvPr id="61" name="Picture 60" descr="A screenshot of a cell phone&#10;&#10;Description automatically generated">
            <a:extLst>
              <a:ext uri="{FF2B5EF4-FFF2-40B4-BE49-F238E27FC236}">
                <a16:creationId xmlns:a16="http://schemas.microsoft.com/office/drawing/2014/main" id="{0DC9861A-1ADA-40BC-A86E-281560985D70}"/>
              </a:ext>
            </a:extLst>
          </p:cNvPr>
          <p:cNvPicPr>
            <a:picLocks noChangeAspect="1"/>
          </p:cNvPicPr>
          <p:nvPr/>
        </p:nvPicPr>
        <p:blipFill rotWithShape="1">
          <a:blip r:embed="rId4">
            <a:extLst>
              <a:ext uri="{28A0092B-C50C-407E-A947-70E740481C1C}">
                <a14:useLocalDpi xmlns:a14="http://schemas.microsoft.com/office/drawing/2010/main" val="0"/>
              </a:ext>
            </a:extLst>
          </a:blip>
          <a:srcRect l="14634" t="7849" r="2267" b="16268"/>
          <a:stretch/>
        </p:blipFill>
        <p:spPr>
          <a:xfrm>
            <a:off x="697421" y="1811472"/>
            <a:ext cx="1098560" cy="420729"/>
          </a:xfrm>
          <a:prstGeom prst="rect">
            <a:avLst/>
          </a:prstGeom>
          <a:ln>
            <a:solidFill>
              <a:schemeClr val="tx1"/>
            </a:solidFill>
          </a:ln>
        </p:spPr>
      </p:pic>
      <p:pic>
        <p:nvPicPr>
          <p:cNvPr id="62" name="Picture 61" descr="A screenshot of a social media post&#10;&#10;Description automatically generated">
            <a:extLst>
              <a:ext uri="{FF2B5EF4-FFF2-40B4-BE49-F238E27FC236}">
                <a16:creationId xmlns:a16="http://schemas.microsoft.com/office/drawing/2014/main" id="{491679C3-05E9-4E1B-9195-ECDEDEB1B0EE}"/>
              </a:ext>
            </a:extLst>
          </p:cNvPr>
          <p:cNvPicPr>
            <a:picLocks noChangeAspect="1"/>
          </p:cNvPicPr>
          <p:nvPr/>
        </p:nvPicPr>
        <p:blipFill rotWithShape="1">
          <a:blip r:embed="rId5">
            <a:extLst>
              <a:ext uri="{28A0092B-C50C-407E-A947-70E740481C1C}">
                <a14:useLocalDpi xmlns:a14="http://schemas.microsoft.com/office/drawing/2010/main" val="0"/>
              </a:ext>
            </a:extLst>
          </a:blip>
          <a:srcRect l="3872" t="4299" r="51787" b="22430"/>
          <a:stretch/>
        </p:blipFill>
        <p:spPr>
          <a:xfrm>
            <a:off x="697421" y="2450245"/>
            <a:ext cx="1098560" cy="420729"/>
          </a:xfrm>
          <a:prstGeom prst="rect">
            <a:avLst/>
          </a:prstGeom>
          <a:ln>
            <a:solidFill>
              <a:schemeClr val="tx1"/>
            </a:solidFill>
          </a:ln>
        </p:spPr>
      </p:pic>
      <p:pic>
        <p:nvPicPr>
          <p:cNvPr id="63" name="Picture 62" descr="A close up of a piece of paper&#10;&#10;Description automatically generated">
            <a:extLst>
              <a:ext uri="{FF2B5EF4-FFF2-40B4-BE49-F238E27FC236}">
                <a16:creationId xmlns:a16="http://schemas.microsoft.com/office/drawing/2014/main" id="{A0437C6F-12B5-4EA7-B109-FCAAE40FF609}"/>
              </a:ext>
            </a:extLst>
          </p:cNvPr>
          <p:cNvPicPr>
            <a:picLocks noChangeAspect="1"/>
          </p:cNvPicPr>
          <p:nvPr/>
        </p:nvPicPr>
        <p:blipFill rotWithShape="1">
          <a:blip r:embed="rId6">
            <a:extLst>
              <a:ext uri="{28A0092B-C50C-407E-A947-70E740481C1C}">
                <a14:useLocalDpi xmlns:a14="http://schemas.microsoft.com/office/drawing/2010/main" val="0"/>
              </a:ext>
            </a:extLst>
          </a:blip>
          <a:srcRect l="6269" t="5773" r="352" b="9145"/>
          <a:stretch/>
        </p:blipFill>
        <p:spPr>
          <a:xfrm>
            <a:off x="697421" y="3046658"/>
            <a:ext cx="1098560" cy="420729"/>
          </a:xfrm>
          <a:prstGeom prst="rect">
            <a:avLst/>
          </a:prstGeom>
          <a:ln>
            <a:solidFill>
              <a:schemeClr val="tx1"/>
            </a:solidFill>
          </a:ln>
        </p:spPr>
      </p:pic>
      <p:pic>
        <p:nvPicPr>
          <p:cNvPr id="64" name="Picture 63" descr="A screenshot of a social media post&#10;&#10;Description automatically generated">
            <a:extLst>
              <a:ext uri="{FF2B5EF4-FFF2-40B4-BE49-F238E27FC236}">
                <a16:creationId xmlns:a16="http://schemas.microsoft.com/office/drawing/2014/main" id="{D7E6090F-D151-4ACC-9AB3-21E34F12127A}"/>
              </a:ext>
            </a:extLst>
          </p:cNvPr>
          <p:cNvPicPr>
            <a:picLocks noChangeAspect="1"/>
          </p:cNvPicPr>
          <p:nvPr/>
        </p:nvPicPr>
        <p:blipFill rotWithShape="1">
          <a:blip r:embed="rId7">
            <a:extLst>
              <a:ext uri="{28A0092B-C50C-407E-A947-70E740481C1C}">
                <a14:useLocalDpi xmlns:a14="http://schemas.microsoft.com/office/drawing/2010/main" val="0"/>
              </a:ext>
            </a:extLst>
          </a:blip>
          <a:srcRect l="7078" t="7905" r="12784" b="10568"/>
          <a:stretch/>
        </p:blipFill>
        <p:spPr>
          <a:xfrm>
            <a:off x="697421" y="3648489"/>
            <a:ext cx="1098560" cy="420729"/>
          </a:xfrm>
          <a:prstGeom prst="rect">
            <a:avLst/>
          </a:prstGeom>
          <a:ln>
            <a:solidFill>
              <a:schemeClr val="tx1"/>
            </a:solidFill>
          </a:ln>
        </p:spPr>
      </p:pic>
      <p:pic>
        <p:nvPicPr>
          <p:cNvPr id="69" name="Picture 68">
            <a:extLst>
              <a:ext uri="{FF2B5EF4-FFF2-40B4-BE49-F238E27FC236}">
                <a16:creationId xmlns:a16="http://schemas.microsoft.com/office/drawing/2014/main" id="{ED284B51-B819-4403-B63D-72D71B5AE03F}"/>
              </a:ext>
            </a:extLst>
          </p:cNvPr>
          <p:cNvPicPr/>
          <p:nvPr/>
        </p:nvPicPr>
        <p:blipFill rotWithShape="1">
          <a:blip r:embed="rId8">
            <a:extLst>
              <a:ext uri="{28A0092B-C50C-407E-A947-70E740481C1C}">
                <a14:useLocalDpi xmlns:a14="http://schemas.microsoft.com/office/drawing/2010/main" val="0"/>
              </a:ext>
            </a:extLst>
          </a:blip>
          <a:srcRect l="8246" t="2703" r="8401" b="16719"/>
          <a:stretch/>
        </p:blipFill>
        <p:spPr>
          <a:xfrm>
            <a:off x="4540564" y="3080120"/>
            <a:ext cx="1394671" cy="1019177"/>
          </a:xfrm>
          <a:prstGeom prst="rect">
            <a:avLst/>
          </a:prstGeom>
          <a:ln w="9525">
            <a:solidFill>
              <a:schemeClr val="tx1"/>
            </a:solidFill>
          </a:ln>
        </p:spPr>
      </p:pic>
      <p:pic>
        <p:nvPicPr>
          <p:cNvPr id="70" name="Picture 69" descr="A close up of a logo&#10;&#10;Description automatically generated">
            <a:extLst>
              <a:ext uri="{FF2B5EF4-FFF2-40B4-BE49-F238E27FC236}">
                <a16:creationId xmlns:a16="http://schemas.microsoft.com/office/drawing/2014/main" id="{F432EC0F-0094-4CA9-B802-ED9361CC077D}"/>
              </a:ext>
            </a:extLst>
          </p:cNvPr>
          <p:cNvPicPr>
            <a:picLocks noChangeAspect="1"/>
          </p:cNvPicPr>
          <p:nvPr/>
        </p:nvPicPr>
        <p:blipFill rotWithShape="1">
          <a:blip r:embed="rId9">
            <a:extLst>
              <a:ext uri="{28A0092B-C50C-407E-A947-70E740481C1C}">
                <a14:useLocalDpi xmlns:a14="http://schemas.microsoft.com/office/drawing/2010/main" val="0"/>
              </a:ext>
            </a:extLst>
          </a:blip>
          <a:srcRect l="12818" t="12653" r="9636" b="11670"/>
          <a:stretch/>
        </p:blipFill>
        <p:spPr>
          <a:xfrm>
            <a:off x="4550487" y="1851787"/>
            <a:ext cx="1394671" cy="1019187"/>
          </a:xfrm>
          <a:prstGeom prst="rect">
            <a:avLst/>
          </a:prstGeom>
          <a:ln>
            <a:solidFill>
              <a:schemeClr val="tx1"/>
            </a:solidFill>
          </a:ln>
        </p:spPr>
      </p:pic>
      <p:sp>
        <p:nvSpPr>
          <p:cNvPr id="71" name="TextBox 70">
            <a:extLst>
              <a:ext uri="{FF2B5EF4-FFF2-40B4-BE49-F238E27FC236}">
                <a16:creationId xmlns:a16="http://schemas.microsoft.com/office/drawing/2014/main" id="{B717F053-9306-423B-90DB-F10DE0002B17}"/>
              </a:ext>
            </a:extLst>
          </p:cNvPr>
          <p:cNvSpPr txBox="1"/>
          <p:nvPr/>
        </p:nvSpPr>
        <p:spPr>
          <a:xfrm>
            <a:off x="6589335" y="2609040"/>
            <a:ext cx="201733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latin typeface="Georgia" panose="02040502050405020303" pitchFamily="18" charset="0"/>
              </a:rPr>
              <a:t>Perform Mann-Kendall monotonicity test</a:t>
            </a:r>
          </a:p>
        </p:txBody>
      </p:sp>
      <p:sp>
        <p:nvSpPr>
          <p:cNvPr id="72" name="TextBox 71">
            <a:extLst>
              <a:ext uri="{FF2B5EF4-FFF2-40B4-BE49-F238E27FC236}">
                <a16:creationId xmlns:a16="http://schemas.microsoft.com/office/drawing/2014/main" id="{FDA81538-15F3-48B9-A16F-59888C03CD03}"/>
              </a:ext>
            </a:extLst>
          </p:cNvPr>
          <p:cNvSpPr txBox="1"/>
          <p:nvPr/>
        </p:nvSpPr>
        <p:spPr>
          <a:xfrm>
            <a:off x="6736235" y="4509111"/>
            <a:ext cx="172353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a:latin typeface="Georgia" panose="02040502050405020303" pitchFamily="18" charset="0"/>
              </a:rPr>
              <a:t>Select the most monotonic feature</a:t>
            </a:r>
          </a:p>
        </p:txBody>
      </p:sp>
      <p:cxnSp>
        <p:nvCxnSpPr>
          <p:cNvPr id="11" name="Straight Arrow Connector 10">
            <a:extLst>
              <a:ext uri="{FF2B5EF4-FFF2-40B4-BE49-F238E27FC236}">
                <a16:creationId xmlns:a16="http://schemas.microsoft.com/office/drawing/2014/main" id="{E1963090-BE72-42F5-B692-8340A9A14E52}"/>
              </a:ext>
            </a:extLst>
          </p:cNvPr>
          <p:cNvCxnSpPr>
            <a:cxnSpLocks/>
          </p:cNvCxnSpPr>
          <p:nvPr/>
        </p:nvCxnSpPr>
        <p:spPr>
          <a:xfrm>
            <a:off x="5966671" y="2932206"/>
            <a:ext cx="4829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9" name="Picture 28">
            <a:extLst>
              <a:ext uri="{FF2B5EF4-FFF2-40B4-BE49-F238E27FC236}">
                <a16:creationId xmlns:a16="http://schemas.microsoft.com/office/drawing/2014/main" id="{C5730787-628C-4E83-8468-B01CD6BB9E46}"/>
              </a:ext>
            </a:extLst>
          </p:cNvPr>
          <p:cNvPicPr/>
          <p:nvPr/>
        </p:nvPicPr>
        <p:blipFill rotWithShape="1">
          <a:blip r:embed="rId8">
            <a:extLst>
              <a:ext uri="{28A0092B-C50C-407E-A947-70E740481C1C}">
                <a14:useLocalDpi xmlns:a14="http://schemas.microsoft.com/office/drawing/2010/main" val="0"/>
              </a:ext>
            </a:extLst>
          </a:blip>
          <a:srcRect l="8246" t="2703" r="8401" b="16719"/>
          <a:stretch/>
        </p:blipFill>
        <p:spPr>
          <a:xfrm>
            <a:off x="4552067" y="5432441"/>
            <a:ext cx="1536253" cy="1019177"/>
          </a:xfrm>
          <a:prstGeom prst="rect">
            <a:avLst/>
          </a:prstGeom>
          <a:ln w="38100">
            <a:solidFill>
              <a:srgbClr val="00B050"/>
            </a:solidFill>
          </a:ln>
        </p:spPr>
      </p:pic>
      <p:sp>
        <p:nvSpPr>
          <p:cNvPr id="5" name="TextBox 4">
            <a:extLst>
              <a:ext uri="{FF2B5EF4-FFF2-40B4-BE49-F238E27FC236}">
                <a16:creationId xmlns:a16="http://schemas.microsoft.com/office/drawing/2014/main" id="{14648948-BFFD-40F1-B13B-25990DFF487C}"/>
              </a:ext>
            </a:extLst>
          </p:cNvPr>
          <p:cNvSpPr txBox="1"/>
          <p:nvPr/>
        </p:nvSpPr>
        <p:spPr>
          <a:xfrm rot="5400000">
            <a:off x="2799215" y="3780680"/>
            <a:ext cx="1128092" cy="200055"/>
          </a:xfrm>
          <a:prstGeom prst="rect">
            <a:avLst/>
          </a:prstGeom>
          <a:solidFill>
            <a:schemeClr val="bg1"/>
          </a:solidFill>
        </p:spPr>
        <p:txBody>
          <a:bodyPr wrap="square" rtlCol="0">
            <a:spAutoFit/>
          </a:bodyPr>
          <a:lstStyle/>
          <a:p>
            <a:endParaRPr lang="en-GB" sz="700" b="1" dirty="0"/>
          </a:p>
        </p:txBody>
      </p:sp>
      <p:sp>
        <p:nvSpPr>
          <p:cNvPr id="35" name="TextBox 34">
            <a:extLst>
              <a:ext uri="{FF2B5EF4-FFF2-40B4-BE49-F238E27FC236}">
                <a16:creationId xmlns:a16="http://schemas.microsoft.com/office/drawing/2014/main" id="{12C9FEC4-8DE2-49A9-989D-B02AEAC69D95}"/>
              </a:ext>
            </a:extLst>
          </p:cNvPr>
          <p:cNvSpPr txBox="1"/>
          <p:nvPr/>
        </p:nvSpPr>
        <p:spPr>
          <a:xfrm rot="5400000">
            <a:off x="2967929" y="4171709"/>
            <a:ext cx="201927" cy="436276"/>
          </a:xfrm>
          <a:prstGeom prst="rect">
            <a:avLst/>
          </a:prstGeom>
          <a:solidFill>
            <a:schemeClr val="bg1"/>
          </a:solidFill>
        </p:spPr>
        <p:txBody>
          <a:bodyPr wrap="square" rtlCol="0">
            <a:spAutoFit/>
          </a:bodyPr>
          <a:lstStyle/>
          <a:p>
            <a:endParaRPr lang="en-GB" sz="700" b="1" dirty="0"/>
          </a:p>
        </p:txBody>
      </p:sp>
      <p:cxnSp>
        <p:nvCxnSpPr>
          <p:cNvPr id="8" name="Straight Arrow Connector 7">
            <a:extLst>
              <a:ext uri="{FF2B5EF4-FFF2-40B4-BE49-F238E27FC236}">
                <a16:creationId xmlns:a16="http://schemas.microsoft.com/office/drawing/2014/main" id="{BB14A2BC-9508-4AA8-8647-B78E8C0D316C}"/>
              </a:ext>
            </a:extLst>
          </p:cNvPr>
          <p:cNvCxnSpPr>
            <a:cxnSpLocks/>
          </p:cNvCxnSpPr>
          <p:nvPr/>
        </p:nvCxnSpPr>
        <p:spPr>
          <a:xfrm>
            <a:off x="3526166" y="2955244"/>
            <a:ext cx="9577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0BAEDDF0-D8CD-4E5C-8890-4CE351FD514F}"/>
              </a:ext>
            </a:extLst>
          </p:cNvPr>
          <p:cNvSpPr txBox="1"/>
          <p:nvPr/>
        </p:nvSpPr>
        <p:spPr>
          <a:xfrm>
            <a:off x="3575252" y="2716762"/>
            <a:ext cx="859531" cy="215444"/>
          </a:xfrm>
          <a:prstGeom prst="rect">
            <a:avLst/>
          </a:prstGeom>
          <a:noFill/>
        </p:spPr>
        <p:txBody>
          <a:bodyPr wrap="none" rtlCol="0">
            <a:spAutoFit/>
          </a:bodyPr>
          <a:lstStyle/>
          <a:p>
            <a:r>
              <a:rPr lang="en-GB" sz="800" b="1" dirty="0"/>
              <a:t>Encoded data</a:t>
            </a:r>
          </a:p>
        </p:txBody>
      </p:sp>
      <p:cxnSp>
        <p:nvCxnSpPr>
          <p:cNvPr id="13" name="Straight Arrow Connector 12">
            <a:extLst>
              <a:ext uri="{FF2B5EF4-FFF2-40B4-BE49-F238E27FC236}">
                <a16:creationId xmlns:a16="http://schemas.microsoft.com/office/drawing/2014/main" id="{9371DFDD-CD6B-42E3-949D-03458A245806}"/>
              </a:ext>
            </a:extLst>
          </p:cNvPr>
          <p:cNvCxnSpPr>
            <a:cxnSpLocks/>
          </p:cNvCxnSpPr>
          <p:nvPr/>
        </p:nvCxnSpPr>
        <p:spPr>
          <a:xfrm>
            <a:off x="7598002" y="3693225"/>
            <a:ext cx="1" cy="6550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96D1268-425D-432E-A2F3-3F03367C3643}"/>
              </a:ext>
            </a:extLst>
          </p:cNvPr>
          <p:cNvCxnSpPr>
            <a:cxnSpLocks/>
          </p:cNvCxnSpPr>
          <p:nvPr/>
        </p:nvCxnSpPr>
        <p:spPr>
          <a:xfrm flipH="1">
            <a:off x="6176018" y="4970776"/>
            <a:ext cx="4582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Flowchart: Connector 41">
            <a:extLst>
              <a:ext uri="{FF2B5EF4-FFF2-40B4-BE49-F238E27FC236}">
                <a16:creationId xmlns:a16="http://schemas.microsoft.com/office/drawing/2014/main" id="{EFE8908A-71D7-449D-A2BC-C4E3A7DAA0F6}"/>
              </a:ext>
            </a:extLst>
          </p:cNvPr>
          <p:cNvSpPr/>
          <p:nvPr/>
        </p:nvSpPr>
        <p:spPr>
          <a:xfrm>
            <a:off x="2674427" y="2330150"/>
            <a:ext cx="217170" cy="232271"/>
          </a:xfrm>
          <a:prstGeom prst="flowChartConnector">
            <a:avLst/>
          </a:prstGeom>
          <a:solidFill>
            <a:srgbClr val="0202F3"/>
          </a:solidFill>
          <a:ln>
            <a:solidFill>
              <a:srgbClr val="0202F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8302C4A7-CED6-4BF3-B3A7-53EDBE34FC44}"/>
              </a:ext>
            </a:extLst>
          </p:cNvPr>
          <p:cNvSpPr/>
          <p:nvPr/>
        </p:nvSpPr>
        <p:spPr>
          <a:xfrm>
            <a:off x="2665571" y="2654853"/>
            <a:ext cx="217170" cy="232271"/>
          </a:xfrm>
          <a:prstGeom prst="flowChartConnector">
            <a:avLst/>
          </a:prstGeom>
          <a:solidFill>
            <a:srgbClr val="0202F3"/>
          </a:solidFill>
          <a:ln>
            <a:solidFill>
              <a:srgbClr val="0202F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Flowchart: Connector 43">
            <a:extLst>
              <a:ext uri="{FF2B5EF4-FFF2-40B4-BE49-F238E27FC236}">
                <a16:creationId xmlns:a16="http://schemas.microsoft.com/office/drawing/2014/main" id="{0114A20D-22AF-4F49-95A4-72D1854FBBAB}"/>
              </a:ext>
            </a:extLst>
          </p:cNvPr>
          <p:cNvSpPr/>
          <p:nvPr/>
        </p:nvSpPr>
        <p:spPr>
          <a:xfrm>
            <a:off x="2674427" y="2990413"/>
            <a:ext cx="217170" cy="232271"/>
          </a:xfrm>
          <a:prstGeom prst="flowChartConnector">
            <a:avLst/>
          </a:prstGeom>
          <a:solidFill>
            <a:srgbClr val="0202F3"/>
          </a:solidFill>
          <a:ln>
            <a:solidFill>
              <a:srgbClr val="0202F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Flowchart: Connector 44">
            <a:extLst>
              <a:ext uri="{FF2B5EF4-FFF2-40B4-BE49-F238E27FC236}">
                <a16:creationId xmlns:a16="http://schemas.microsoft.com/office/drawing/2014/main" id="{E029FD9A-C44D-484B-9518-C7685BB29677}"/>
              </a:ext>
            </a:extLst>
          </p:cNvPr>
          <p:cNvSpPr/>
          <p:nvPr/>
        </p:nvSpPr>
        <p:spPr>
          <a:xfrm>
            <a:off x="2674427" y="3325405"/>
            <a:ext cx="217170" cy="232271"/>
          </a:xfrm>
          <a:prstGeom prst="flowChartConnector">
            <a:avLst/>
          </a:prstGeom>
          <a:solidFill>
            <a:srgbClr val="0202F3"/>
          </a:solidFill>
          <a:ln>
            <a:solidFill>
              <a:srgbClr val="0202F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loud 2">
            <a:extLst>
              <a:ext uri="{FF2B5EF4-FFF2-40B4-BE49-F238E27FC236}">
                <a16:creationId xmlns:a16="http://schemas.microsoft.com/office/drawing/2014/main" id="{BFD6C0F6-D828-4C7E-8806-1DC5E916AF36}"/>
              </a:ext>
            </a:extLst>
          </p:cNvPr>
          <p:cNvSpPr/>
          <p:nvPr/>
        </p:nvSpPr>
        <p:spPr>
          <a:xfrm>
            <a:off x="381629" y="4714977"/>
            <a:ext cx="3630533" cy="17365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Which feature is the degradation indicator?</a:t>
            </a:r>
          </a:p>
          <a:p>
            <a:pPr algn="ctr"/>
            <a:r>
              <a:rPr lang="en-GB" sz="1600" dirty="0"/>
              <a:t>The most monotonic one!</a:t>
            </a:r>
          </a:p>
        </p:txBody>
      </p:sp>
    </p:spTree>
    <p:extLst>
      <p:ext uri="{BB962C8B-B14F-4D97-AF65-F5344CB8AC3E}">
        <p14:creationId xmlns:p14="http://schemas.microsoft.com/office/powerpoint/2010/main" val="374492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22D361A5-9FEF-4342-BC70-D14F41098524}"/>
              </a:ext>
            </a:extLst>
          </p:cNvPr>
          <p:cNvSpPr>
            <a:spLocks noGrp="1"/>
          </p:cNvSpPr>
          <p:nvPr>
            <p:ph type="title"/>
          </p:nvPr>
        </p:nvSpPr>
        <p:spPr>
          <a:xfrm>
            <a:off x="59315" y="24482"/>
            <a:ext cx="7593876" cy="729811"/>
          </a:xfrm>
        </p:spPr>
        <p:txBody>
          <a:bodyPr>
            <a:normAutofit fontScale="90000"/>
          </a:bodyPr>
          <a:lstStyle/>
          <a:p>
            <a:r>
              <a:rPr lang="en-US" dirty="0"/>
              <a:t>Problem: Architecture and Hyperparameters Setting</a:t>
            </a:r>
            <a:br>
              <a:rPr lang="en-US" dirty="0"/>
            </a:br>
            <a:r>
              <a:rPr lang="en-US" dirty="0"/>
              <a:t>Possible solutions</a:t>
            </a:r>
            <a:endParaRPr lang="en-GB" dirty="0"/>
          </a:p>
        </p:txBody>
      </p:sp>
      <p:sp>
        <p:nvSpPr>
          <p:cNvPr id="30" name="Segnaposto numero diapositiva 2">
            <a:extLst>
              <a:ext uri="{FF2B5EF4-FFF2-40B4-BE49-F238E27FC236}">
                <a16:creationId xmlns:a16="http://schemas.microsoft.com/office/drawing/2014/main" id="{6AEC0EF3-B76C-C841-BBAC-5CDFEC70F486}"/>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8</a:t>
            </a:fld>
            <a:endParaRPr lang="it-IT" dirty="0"/>
          </a:p>
        </p:txBody>
      </p:sp>
      <p:sp>
        <p:nvSpPr>
          <p:cNvPr id="3" name="Rectangle 2">
            <a:extLst>
              <a:ext uri="{FF2B5EF4-FFF2-40B4-BE49-F238E27FC236}">
                <a16:creationId xmlns:a16="http://schemas.microsoft.com/office/drawing/2014/main" id="{5AD6BD48-C67D-4538-9CFA-D109474867E0}"/>
              </a:ext>
            </a:extLst>
          </p:cNvPr>
          <p:cNvSpPr/>
          <p:nvPr/>
        </p:nvSpPr>
        <p:spPr>
          <a:xfrm>
            <a:off x="608923" y="2251030"/>
            <a:ext cx="2957861"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anose="020B0604020202020204" pitchFamily="34" charset="0"/>
              <a:buChar char="•"/>
            </a:pPr>
            <a:r>
              <a:rPr lang="en-GB" dirty="0">
                <a:latin typeface="Georgia" panose="02040502050405020303" pitchFamily="18" charset="0"/>
              </a:rPr>
              <a:t>Trial and error</a:t>
            </a:r>
          </a:p>
          <a:p>
            <a:endParaRPr lang="en-GB" dirty="0">
              <a:latin typeface="Georgia" panose="02040502050405020303" pitchFamily="18" charset="0"/>
            </a:endParaRPr>
          </a:p>
          <a:p>
            <a:pPr marL="285750" indent="-285750">
              <a:buFont typeface="Arial" panose="020B0604020202020204" pitchFamily="34" charset="0"/>
              <a:buChar char="•"/>
            </a:pPr>
            <a:r>
              <a:rPr lang="en-GB" dirty="0">
                <a:latin typeface="Georgia" panose="02040502050405020303" pitchFamily="18" charset="0"/>
              </a:rPr>
              <a:t>Exhaustive search</a:t>
            </a:r>
          </a:p>
        </p:txBody>
      </p:sp>
      <p:sp>
        <p:nvSpPr>
          <p:cNvPr id="4" name="Rectangle 3">
            <a:extLst>
              <a:ext uri="{FF2B5EF4-FFF2-40B4-BE49-F238E27FC236}">
                <a16:creationId xmlns:a16="http://schemas.microsoft.com/office/drawing/2014/main" id="{03AB7E8F-3C0D-45A4-A952-535336A99B9A}"/>
              </a:ext>
            </a:extLst>
          </p:cNvPr>
          <p:cNvSpPr/>
          <p:nvPr/>
        </p:nvSpPr>
        <p:spPr>
          <a:xfrm>
            <a:off x="608923" y="4280003"/>
            <a:ext cx="2351926"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Arial" panose="020B0604020202020204" pitchFamily="34" charset="0"/>
              <a:buChar char="•"/>
            </a:pPr>
            <a:r>
              <a:rPr lang="en-GB" u="sng" dirty="0">
                <a:latin typeface="Georgia" panose="02040502050405020303" pitchFamily="18" charset="0"/>
              </a:rPr>
              <a:t>Genetic Algorithm</a:t>
            </a:r>
          </a:p>
        </p:txBody>
      </p:sp>
      <p:sp>
        <p:nvSpPr>
          <p:cNvPr id="19" name="TextBox 18">
            <a:extLst>
              <a:ext uri="{FF2B5EF4-FFF2-40B4-BE49-F238E27FC236}">
                <a16:creationId xmlns:a16="http://schemas.microsoft.com/office/drawing/2014/main" id="{9CE2940F-65F4-48AE-83B0-6AE9CE789BAC}"/>
              </a:ext>
            </a:extLst>
          </p:cNvPr>
          <p:cNvSpPr txBox="1"/>
          <p:nvPr/>
        </p:nvSpPr>
        <p:spPr>
          <a:xfrm>
            <a:off x="804074" y="4965198"/>
            <a:ext cx="121841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dirty="0">
                <a:latin typeface="Georgia" panose="02040502050405020303" pitchFamily="18" charset="0"/>
              </a:rPr>
              <a:t>Population</a:t>
            </a:r>
          </a:p>
        </p:txBody>
      </p:sp>
      <p:sp>
        <p:nvSpPr>
          <p:cNvPr id="21" name="TextBox 20">
            <a:extLst>
              <a:ext uri="{FF2B5EF4-FFF2-40B4-BE49-F238E27FC236}">
                <a16:creationId xmlns:a16="http://schemas.microsoft.com/office/drawing/2014/main" id="{C69C8D8A-AE73-4BDB-B924-57D453D8C6C1}"/>
              </a:ext>
            </a:extLst>
          </p:cNvPr>
          <p:cNvSpPr txBox="1"/>
          <p:nvPr/>
        </p:nvSpPr>
        <p:spPr>
          <a:xfrm>
            <a:off x="2351641" y="4965198"/>
            <a:ext cx="121841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dirty="0">
                <a:latin typeface="Georgia" panose="02040502050405020303" pitchFamily="18" charset="0"/>
              </a:rPr>
              <a:t>Evolution</a:t>
            </a:r>
          </a:p>
        </p:txBody>
      </p:sp>
      <p:sp>
        <p:nvSpPr>
          <p:cNvPr id="22" name="TextBox 21">
            <a:extLst>
              <a:ext uri="{FF2B5EF4-FFF2-40B4-BE49-F238E27FC236}">
                <a16:creationId xmlns:a16="http://schemas.microsoft.com/office/drawing/2014/main" id="{5FDD0F0E-3478-4E1A-8678-D6AB0A035695}"/>
              </a:ext>
            </a:extLst>
          </p:cNvPr>
          <p:cNvSpPr txBox="1"/>
          <p:nvPr/>
        </p:nvSpPr>
        <p:spPr>
          <a:xfrm>
            <a:off x="2351641" y="5749194"/>
            <a:ext cx="121841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dirty="0">
                <a:latin typeface="Georgia" panose="02040502050405020303" pitchFamily="18" charset="0"/>
              </a:rPr>
              <a:t>Evaluation</a:t>
            </a:r>
          </a:p>
        </p:txBody>
      </p:sp>
      <p:sp>
        <p:nvSpPr>
          <p:cNvPr id="25" name="TextBox 24">
            <a:extLst>
              <a:ext uri="{FF2B5EF4-FFF2-40B4-BE49-F238E27FC236}">
                <a16:creationId xmlns:a16="http://schemas.microsoft.com/office/drawing/2014/main" id="{8B1AA630-6AB6-4F65-BAF7-2983BC94EF19}"/>
              </a:ext>
            </a:extLst>
          </p:cNvPr>
          <p:cNvSpPr txBox="1"/>
          <p:nvPr/>
        </p:nvSpPr>
        <p:spPr>
          <a:xfrm>
            <a:off x="804074" y="5754978"/>
            <a:ext cx="121841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600" dirty="0">
                <a:latin typeface="Georgia" panose="02040502050405020303" pitchFamily="18" charset="0"/>
              </a:rPr>
              <a:t>Selection</a:t>
            </a:r>
          </a:p>
        </p:txBody>
      </p:sp>
      <p:cxnSp>
        <p:nvCxnSpPr>
          <p:cNvPr id="26" name="Straight Arrow Connector 25">
            <a:extLst>
              <a:ext uri="{FF2B5EF4-FFF2-40B4-BE49-F238E27FC236}">
                <a16:creationId xmlns:a16="http://schemas.microsoft.com/office/drawing/2014/main" id="{6260A740-8C92-4CF9-85F2-B3C41943810F}"/>
              </a:ext>
            </a:extLst>
          </p:cNvPr>
          <p:cNvCxnSpPr>
            <a:stCxn id="21" idx="2"/>
            <a:endCxn id="22" idx="0"/>
          </p:cNvCxnSpPr>
          <p:nvPr/>
        </p:nvCxnSpPr>
        <p:spPr>
          <a:xfrm>
            <a:off x="2960849" y="5303752"/>
            <a:ext cx="0" cy="4454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7AA5B82-D25B-4EDB-9068-D637FCA3E602}"/>
              </a:ext>
            </a:extLst>
          </p:cNvPr>
          <p:cNvCxnSpPr>
            <a:stCxn id="22" idx="1"/>
            <a:endCxn id="25" idx="3"/>
          </p:cNvCxnSpPr>
          <p:nvPr/>
        </p:nvCxnSpPr>
        <p:spPr>
          <a:xfrm flipH="1">
            <a:off x="2022489" y="5918471"/>
            <a:ext cx="329152" cy="57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1FC5D9B5-A218-408D-9CA8-826176914E8B}"/>
              </a:ext>
            </a:extLst>
          </p:cNvPr>
          <p:cNvCxnSpPr/>
          <p:nvPr/>
        </p:nvCxnSpPr>
        <p:spPr>
          <a:xfrm flipV="1">
            <a:off x="1413281" y="5303752"/>
            <a:ext cx="0" cy="4454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E06BEAD-2F52-49CB-88F9-EE88612FE412}"/>
              </a:ext>
            </a:extLst>
          </p:cNvPr>
          <p:cNvCxnSpPr>
            <a:stCxn id="19" idx="3"/>
          </p:cNvCxnSpPr>
          <p:nvPr/>
        </p:nvCxnSpPr>
        <p:spPr>
          <a:xfrm>
            <a:off x="2022489" y="5134475"/>
            <a:ext cx="3291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xplosion: 8 Points 7">
            <a:extLst>
              <a:ext uri="{FF2B5EF4-FFF2-40B4-BE49-F238E27FC236}">
                <a16:creationId xmlns:a16="http://schemas.microsoft.com/office/drawing/2014/main" id="{9006C9A0-3A93-4E70-B33F-4775382FBADE}"/>
              </a:ext>
            </a:extLst>
          </p:cNvPr>
          <p:cNvSpPr/>
          <p:nvPr/>
        </p:nvSpPr>
        <p:spPr>
          <a:xfrm>
            <a:off x="4572000" y="1677025"/>
            <a:ext cx="3799840" cy="2071339"/>
          </a:xfrm>
          <a:prstGeom prst="irregularSeal1">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GB" b="1" u="sng" dirty="0">
                <a:solidFill>
                  <a:schemeClr val="bg1"/>
                </a:solidFill>
                <a:latin typeface="Georgia" panose="02040502050405020303" pitchFamily="18" charset="0"/>
              </a:rPr>
              <a:t>Search space too big</a:t>
            </a:r>
          </a:p>
        </p:txBody>
      </p:sp>
      <p:sp>
        <p:nvSpPr>
          <p:cNvPr id="15" name="Explosion: 8 Points 14">
            <a:extLst>
              <a:ext uri="{FF2B5EF4-FFF2-40B4-BE49-F238E27FC236}">
                <a16:creationId xmlns:a16="http://schemas.microsoft.com/office/drawing/2014/main" id="{404CFC10-B131-4D22-B101-CAA9EDAA43C4}"/>
              </a:ext>
            </a:extLst>
          </p:cNvPr>
          <p:cNvSpPr/>
          <p:nvPr/>
        </p:nvSpPr>
        <p:spPr>
          <a:xfrm>
            <a:off x="4572000" y="4261383"/>
            <a:ext cx="3799840" cy="2071339"/>
          </a:xfrm>
          <a:prstGeom prst="irregularSeal1">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GB" b="1" u="sng" dirty="0">
                <a:solidFill>
                  <a:schemeClr val="bg1"/>
                </a:solidFill>
                <a:latin typeface="Georgia" panose="02040502050405020303" pitchFamily="18" charset="0"/>
              </a:rPr>
              <a:t>Trapped in local optima</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617DDB6-8530-46B8-869B-A9C974876879}"/>
                  </a:ext>
                </a:extLst>
              </p:cNvPr>
              <p:cNvSpPr/>
              <p:nvPr/>
            </p:nvSpPr>
            <p:spPr>
              <a:xfrm>
                <a:off x="612195" y="1092583"/>
                <a:ext cx="2555211"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Georgia" panose="02040502050405020303" pitchFamily="18" charset="0"/>
                  </a:rPr>
                  <a:t>Each layer: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𝑛</m:t>
                        </m:r>
                      </m:sub>
                    </m:sSub>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 …]</m:t>
                    </m:r>
                  </m:oMath>
                </a14:m>
                <a:r>
                  <a:rPr lang="en-GB" dirty="0">
                    <a:latin typeface="Georgia" panose="02040502050405020303" pitchFamily="18" charset="0"/>
                  </a:rPr>
                  <a:t> </a:t>
                </a:r>
              </a:p>
            </p:txBody>
          </p:sp>
        </mc:Choice>
        <mc:Fallback xmlns="">
          <p:sp>
            <p:nvSpPr>
              <p:cNvPr id="16" name="Rectangle 15">
                <a:extLst>
                  <a:ext uri="{FF2B5EF4-FFF2-40B4-BE49-F238E27FC236}">
                    <a16:creationId xmlns:a16="http://schemas.microsoft.com/office/drawing/2014/main" id="{6617DDB6-8530-46B8-869B-A9C974876879}"/>
                  </a:ext>
                </a:extLst>
              </p:cNvPr>
              <p:cNvSpPr>
                <a:spLocks noRot="1" noChangeAspect="1" noMove="1" noResize="1" noEditPoints="1" noAdjustHandles="1" noChangeArrowheads="1" noChangeShapeType="1" noTextEdit="1"/>
              </p:cNvSpPr>
              <p:nvPr/>
            </p:nvSpPr>
            <p:spPr>
              <a:xfrm>
                <a:off x="612195" y="1092583"/>
                <a:ext cx="2555211" cy="369332"/>
              </a:xfrm>
              <a:prstGeom prst="rect">
                <a:avLst/>
              </a:prstGeom>
              <a:blipFill>
                <a:blip r:embed="rId3"/>
                <a:stretch>
                  <a:fillRect l="-1905" t="-8197" b="-2459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333BBCD-062A-417A-B19D-A60E030436CF}"/>
                  </a:ext>
                </a:extLst>
              </p:cNvPr>
              <p:cNvSpPr/>
              <p:nvPr/>
            </p:nvSpPr>
            <p:spPr>
              <a:xfrm>
                <a:off x="3916709" y="1092583"/>
                <a:ext cx="373648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Georgia" panose="02040502050405020303" pitchFamily="18" charset="0"/>
                  </a:rPr>
                  <a:t>Deep AE: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l</m:t>
                    </m:r>
                    <m:r>
                      <m:rPr>
                        <m:sty m:val="p"/>
                      </m:rPr>
                      <a:rPr lang="en-GB" sz="1400" b="0" i="0" smtClean="0">
                        <a:latin typeface="Cambria Math" panose="02040503050406030204" pitchFamily="18" charset="0"/>
                        <a:ea typeface="Cambria Math" panose="02040503050406030204" pitchFamily="18" charset="0"/>
                      </a:rPr>
                      <m:t>e</m:t>
                    </m:r>
                    <m:r>
                      <a:rPr lang="en-GB" sz="1400" b="0" i="1" smtClean="0">
                        <a:latin typeface="Cambria Math" panose="02040503050406030204" pitchFamily="18" charset="0"/>
                        <a:ea typeface="Cambria Math" panose="02040503050406030204" pitchFamily="18" charset="0"/>
                      </a:rPr>
                      <m:t>𝑎𝑟𝑛𝑖𝑛𝑔</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𝑟𝑎𝑡𝑒</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𝑚𝑜𝑚𝑒𝑛𝑡𝑢𝑚</m:t>
                    </m:r>
                    <m:r>
                      <a:rPr lang="en-GB" sz="1400" b="0" i="1" smtClean="0">
                        <a:latin typeface="Cambria Math" panose="02040503050406030204" pitchFamily="18" charset="0"/>
                        <a:ea typeface="Cambria Math" panose="02040503050406030204" pitchFamily="18" charset="0"/>
                      </a:rPr>
                      <m:t>, …]</m:t>
                    </m:r>
                  </m:oMath>
                </a14:m>
                <a:r>
                  <a:rPr lang="en-GB" dirty="0">
                    <a:latin typeface="Georgia" panose="02040502050405020303" pitchFamily="18" charset="0"/>
                  </a:rPr>
                  <a:t> </a:t>
                </a:r>
              </a:p>
            </p:txBody>
          </p:sp>
        </mc:Choice>
        <mc:Fallback xmlns="">
          <p:sp>
            <p:nvSpPr>
              <p:cNvPr id="17" name="Rectangle 16">
                <a:extLst>
                  <a:ext uri="{FF2B5EF4-FFF2-40B4-BE49-F238E27FC236}">
                    <a16:creationId xmlns:a16="http://schemas.microsoft.com/office/drawing/2014/main" id="{5333BBCD-062A-417A-B19D-A60E030436CF}"/>
                  </a:ext>
                </a:extLst>
              </p:cNvPr>
              <p:cNvSpPr>
                <a:spLocks noRot="1" noChangeAspect="1" noMove="1" noResize="1" noEditPoints="1" noAdjustHandles="1" noChangeArrowheads="1" noChangeShapeType="1" noTextEdit="1"/>
              </p:cNvSpPr>
              <p:nvPr/>
            </p:nvSpPr>
            <p:spPr>
              <a:xfrm>
                <a:off x="3916709" y="1092583"/>
                <a:ext cx="3736482" cy="369332"/>
              </a:xfrm>
              <a:prstGeom prst="rect">
                <a:avLst/>
              </a:prstGeom>
              <a:blipFill>
                <a:blip r:embed="rId4"/>
                <a:stretch>
                  <a:fillRect l="-1471" t="-8197" b="-24590"/>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4916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6E666A-E030-45EC-9A83-D1DF61767A48}"/>
              </a:ext>
            </a:extLst>
          </p:cNvPr>
          <p:cNvSpPr>
            <a:spLocks noGrp="1"/>
          </p:cNvSpPr>
          <p:nvPr>
            <p:ph type="title"/>
          </p:nvPr>
        </p:nvSpPr>
        <p:spPr/>
        <p:txBody>
          <a:bodyPr>
            <a:normAutofit fontScale="90000"/>
          </a:bodyPr>
          <a:lstStyle/>
          <a:p>
            <a:r>
              <a:rPr lang="en-US" dirty="0"/>
              <a:t>Proposed method:</a:t>
            </a:r>
            <a:br>
              <a:rPr lang="en-US" dirty="0"/>
            </a:br>
            <a:r>
              <a:rPr lang="en-US" dirty="0"/>
              <a:t>A Cooperative Coevolutionary Approach</a:t>
            </a:r>
          </a:p>
        </p:txBody>
      </p:sp>
      <p:sp>
        <p:nvSpPr>
          <p:cNvPr id="4" name="Segnaposto numero diapositiva 2">
            <a:extLst>
              <a:ext uri="{FF2B5EF4-FFF2-40B4-BE49-F238E27FC236}">
                <a16:creationId xmlns:a16="http://schemas.microsoft.com/office/drawing/2014/main" id="{78D46A02-BE60-4136-9A28-27CFC0971418}"/>
              </a:ext>
            </a:extLst>
          </p:cNvPr>
          <p:cNvSpPr>
            <a:spLocks noGrp="1"/>
          </p:cNvSpPr>
          <p:nvPr>
            <p:ph type="sldNum" sz="quarter" idx="12"/>
          </p:nvPr>
        </p:nvSpPr>
        <p:spPr>
          <a:xfrm>
            <a:off x="8620495" y="120650"/>
            <a:ext cx="463627" cy="365125"/>
          </a:xfrm>
          <a:prstGeom prst="rect">
            <a:avLst/>
          </a:prstGeom>
        </p:spPr>
        <p:txBody>
          <a:bodyPr/>
          <a:lstStyle/>
          <a:p>
            <a:fld id="{7834947A-1B05-2B43-AD85-E646CE852B9E}" type="slidenum">
              <a:rPr lang="it-IT" smtClean="0"/>
              <a:pPr/>
              <a:t>9</a:t>
            </a:fld>
            <a:endParaRPr lang="it-IT"/>
          </a:p>
        </p:txBody>
      </p:sp>
      <p:sp>
        <p:nvSpPr>
          <p:cNvPr id="11" name="TextBox 10">
            <a:extLst>
              <a:ext uri="{FF2B5EF4-FFF2-40B4-BE49-F238E27FC236}">
                <a16:creationId xmlns:a16="http://schemas.microsoft.com/office/drawing/2014/main" id="{60D2CB15-A5DE-4280-9EB3-A4806E5CD36E}"/>
              </a:ext>
            </a:extLst>
          </p:cNvPr>
          <p:cNvSpPr txBox="1"/>
          <p:nvPr/>
        </p:nvSpPr>
        <p:spPr>
          <a:xfrm>
            <a:off x="5607174" y="1764275"/>
            <a:ext cx="3394103" cy="369332"/>
          </a:xfrm>
          <a:prstGeom prst="rect">
            <a:avLst/>
          </a:prstGeom>
          <a:noFill/>
        </p:spPr>
        <p:txBody>
          <a:bodyPr wrap="square" rtlCol="0">
            <a:spAutoFit/>
          </a:bodyPr>
          <a:lstStyle/>
          <a:p>
            <a:r>
              <a:rPr lang="en-GB" u="sng" dirty="0">
                <a:latin typeface="Georgia" panose="02040502050405020303" pitchFamily="18" charset="0"/>
              </a:rPr>
              <a:t>Network Population</a:t>
            </a:r>
          </a:p>
        </p:txBody>
      </p:sp>
      <p:sp>
        <p:nvSpPr>
          <p:cNvPr id="12" name="TextBox 11">
            <a:extLst>
              <a:ext uri="{FF2B5EF4-FFF2-40B4-BE49-F238E27FC236}">
                <a16:creationId xmlns:a16="http://schemas.microsoft.com/office/drawing/2014/main" id="{3BE45FB9-1376-474A-B912-6B5697D3FAAC}"/>
              </a:ext>
            </a:extLst>
          </p:cNvPr>
          <p:cNvSpPr txBox="1"/>
          <p:nvPr/>
        </p:nvSpPr>
        <p:spPr>
          <a:xfrm>
            <a:off x="1557624" y="1735824"/>
            <a:ext cx="2964348" cy="369332"/>
          </a:xfrm>
          <a:prstGeom prst="rect">
            <a:avLst/>
          </a:prstGeom>
          <a:noFill/>
        </p:spPr>
        <p:txBody>
          <a:bodyPr wrap="square" rtlCol="0">
            <a:spAutoFit/>
          </a:bodyPr>
          <a:lstStyle/>
          <a:p>
            <a:r>
              <a:rPr lang="en-GB" u="sng" dirty="0">
                <a:latin typeface="Georgia" panose="02040502050405020303" pitchFamily="18" charset="0"/>
              </a:rPr>
              <a:t>Layer Population</a:t>
            </a:r>
          </a:p>
        </p:txBody>
      </p:sp>
      <p:sp>
        <p:nvSpPr>
          <p:cNvPr id="35" name="Rectangle 34">
            <a:extLst>
              <a:ext uri="{FF2B5EF4-FFF2-40B4-BE49-F238E27FC236}">
                <a16:creationId xmlns:a16="http://schemas.microsoft.com/office/drawing/2014/main" id="{1DC9DCC5-8EFA-4643-B126-0C2041E23331}"/>
              </a:ext>
            </a:extLst>
          </p:cNvPr>
          <p:cNvSpPr/>
          <p:nvPr/>
        </p:nvSpPr>
        <p:spPr>
          <a:xfrm>
            <a:off x="2587910" y="4634968"/>
            <a:ext cx="1428596" cy="307777"/>
          </a:xfrm>
          <a:prstGeom prst="rect">
            <a:avLst/>
          </a:prstGeom>
        </p:spPr>
        <p:txBody>
          <a:bodyPr wrap="none">
            <a:spAutoFit/>
          </a:bodyPr>
          <a:lstStyle/>
          <a:p>
            <a:r>
              <a:rPr lang="en-GB" sz="1400" dirty="0">
                <a:latin typeface="Georgia" panose="02040502050405020303" pitchFamily="18" charset="0"/>
              </a:rPr>
              <a:t>Subpopulations</a:t>
            </a:r>
          </a:p>
        </p:txBody>
      </p:sp>
      <p:sp>
        <p:nvSpPr>
          <p:cNvPr id="13" name="TextBox 12">
            <a:extLst>
              <a:ext uri="{FF2B5EF4-FFF2-40B4-BE49-F238E27FC236}">
                <a16:creationId xmlns:a16="http://schemas.microsoft.com/office/drawing/2014/main" id="{8FC9AC06-46D2-47BA-BAC8-13370983A95E}"/>
              </a:ext>
            </a:extLst>
          </p:cNvPr>
          <p:cNvSpPr txBox="1"/>
          <p:nvPr/>
        </p:nvSpPr>
        <p:spPr>
          <a:xfrm>
            <a:off x="3790640" y="3195536"/>
            <a:ext cx="415498" cy="369332"/>
          </a:xfrm>
          <a:prstGeom prst="rect">
            <a:avLst/>
          </a:prstGeom>
          <a:noFill/>
        </p:spPr>
        <p:txBody>
          <a:bodyPr wrap="none" rtlCol="0">
            <a:spAutoFit/>
          </a:bodyPr>
          <a:lstStyle/>
          <a:p>
            <a:r>
              <a:rPr lang="en-GB" dirty="0"/>
              <a:t>…</a:t>
            </a:r>
          </a:p>
        </p:txBody>
      </p:sp>
      <p:sp>
        <p:nvSpPr>
          <p:cNvPr id="45" name="TextBox 44">
            <a:extLst>
              <a:ext uri="{FF2B5EF4-FFF2-40B4-BE49-F238E27FC236}">
                <a16:creationId xmlns:a16="http://schemas.microsoft.com/office/drawing/2014/main" id="{5B9BAE52-B833-4CAD-9AD8-681C33CD8927}"/>
              </a:ext>
            </a:extLst>
          </p:cNvPr>
          <p:cNvSpPr txBox="1"/>
          <p:nvPr/>
        </p:nvSpPr>
        <p:spPr>
          <a:xfrm>
            <a:off x="3790640" y="4327827"/>
            <a:ext cx="415498" cy="369332"/>
          </a:xfrm>
          <a:prstGeom prst="rect">
            <a:avLst/>
          </a:prstGeom>
          <a:noFill/>
        </p:spPr>
        <p:txBody>
          <a:bodyPr wrap="none" rtlCol="0">
            <a:spAutoFit/>
          </a:bodyPr>
          <a:lstStyle/>
          <a:p>
            <a:r>
              <a:rPr lang="en-GB" dirty="0"/>
              <a:t>…</a:t>
            </a:r>
          </a:p>
        </p:txBody>
      </p:sp>
      <p:cxnSp>
        <p:nvCxnSpPr>
          <p:cNvPr id="23" name="Straight Connector 22">
            <a:extLst>
              <a:ext uri="{FF2B5EF4-FFF2-40B4-BE49-F238E27FC236}">
                <a16:creationId xmlns:a16="http://schemas.microsoft.com/office/drawing/2014/main" id="{7A4810AB-ECC6-4DFC-A5E4-2F405E5098FE}"/>
              </a:ext>
            </a:extLst>
          </p:cNvPr>
          <p:cNvCxnSpPr>
            <a:cxnSpLocks/>
          </p:cNvCxnSpPr>
          <p:nvPr/>
        </p:nvCxnSpPr>
        <p:spPr>
          <a:xfrm>
            <a:off x="1986606" y="4596732"/>
            <a:ext cx="1804034"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E2A31104-F797-46B7-AF5B-66035DD00C4F}"/>
              </a:ext>
            </a:extLst>
          </p:cNvPr>
          <p:cNvCxnSpPr/>
          <p:nvPr/>
        </p:nvCxnSpPr>
        <p:spPr>
          <a:xfrm>
            <a:off x="1986606" y="4428254"/>
            <a:ext cx="0" cy="168478"/>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5925FC8-83E7-4536-ADAB-449603C6CB73}"/>
              </a:ext>
            </a:extLst>
          </p:cNvPr>
          <p:cNvCxnSpPr/>
          <p:nvPr/>
        </p:nvCxnSpPr>
        <p:spPr>
          <a:xfrm>
            <a:off x="3205806" y="4428254"/>
            <a:ext cx="0" cy="168478"/>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1A9FD191-EAB0-4A75-A838-570D834A037F}"/>
              </a:ext>
            </a:extLst>
          </p:cNvPr>
          <p:cNvSpPr txBox="1"/>
          <p:nvPr/>
        </p:nvSpPr>
        <p:spPr>
          <a:xfrm>
            <a:off x="3776820" y="2358173"/>
            <a:ext cx="415498" cy="369332"/>
          </a:xfrm>
          <a:prstGeom prst="rect">
            <a:avLst/>
          </a:prstGeom>
          <a:noFill/>
        </p:spPr>
        <p:txBody>
          <a:bodyPr wrap="none" rtlCol="0">
            <a:spAutoFit/>
          </a:bodyPr>
          <a:lstStyle/>
          <a:p>
            <a:r>
              <a:rPr lang="en-GB" dirty="0"/>
              <a:t>…</a:t>
            </a:r>
          </a:p>
        </p:txBody>
      </p:sp>
      <p:pic>
        <p:nvPicPr>
          <p:cNvPr id="16" name="Picture 15">
            <a:extLst>
              <a:ext uri="{FF2B5EF4-FFF2-40B4-BE49-F238E27FC236}">
                <a16:creationId xmlns:a16="http://schemas.microsoft.com/office/drawing/2014/main" id="{9ED67333-2AA8-49F4-AE11-27159F21F27B}"/>
              </a:ext>
            </a:extLst>
          </p:cNvPr>
          <p:cNvPicPr>
            <a:picLocks noChangeAspect="1"/>
          </p:cNvPicPr>
          <p:nvPr/>
        </p:nvPicPr>
        <p:blipFill>
          <a:blip r:embed="rId3"/>
          <a:stretch>
            <a:fillRect/>
          </a:stretch>
        </p:blipFill>
        <p:spPr>
          <a:xfrm>
            <a:off x="1335189" y="2432128"/>
            <a:ext cx="2292250" cy="1991982"/>
          </a:xfrm>
          <a:prstGeom prst="rect">
            <a:avLst/>
          </a:prstGeom>
        </p:spPr>
      </p:pic>
      <p:pic>
        <p:nvPicPr>
          <p:cNvPr id="18" name="Picture 17">
            <a:extLst>
              <a:ext uri="{FF2B5EF4-FFF2-40B4-BE49-F238E27FC236}">
                <a16:creationId xmlns:a16="http://schemas.microsoft.com/office/drawing/2014/main" id="{4EA16AE0-84D0-4B1E-A5B0-05D1E36BBF62}"/>
              </a:ext>
            </a:extLst>
          </p:cNvPr>
          <p:cNvPicPr>
            <a:picLocks noChangeAspect="1"/>
          </p:cNvPicPr>
          <p:nvPr/>
        </p:nvPicPr>
        <p:blipFill>
          <a:blip r:embed="rId4"/>
          <a:stretch>
            <a:fillRect/>
          </a:stretch>
        </p:blipFill>
        <p:spPr>
          <a:xfrm>
            <a:off x="5653869" y="2432128"/>
            <a:ext cx="2176710" cy="1993744"/>
          </a:xfrm>
          <a:prstGeom prst="rect">
            <a:avLst/>
          </a:prstGeom>
        </p:spPr>
      </p:pic>
      <p:sp>
        <p:nvSpPr>
          <p:cNvPr id="19" name="Freeform: Shape 18">
            <a:extLst>
              <a:ext uri="{FF2B5EF4-FFF2-40B4-BE49-F238E27FC236}">
                <a16:creationId xmlns:a16="http://schemas.microsoft.com/office/drawing/2014/main" id="{D21B5EF4-3BF1-47B7-86BF-C7AACBC12F40}"/>
              </a:ext>
            </a:extLst>
          </p:cNvPr>
          <p:cNvSpPr/>
          <p:nvPr/>
        </p:nvSpPr>
        <p:spPr>
          <a:xfrm>
            <a:off x="3466007" y="2700253"/>
            <a:ext cx="3751940" cy="652156"/>
          </a:xfrm>
          <a:custGeom>
            <a:avLst/>
            <a:gdLst>
              <a:gd name="connsiteX0" fmla="*/ 4427220 w 4427220"/>
              <a:gd name="connsiteY0" fmla="*/ 0 h 652156"/>
              <a:gd name="connsiteX1" fmla="*/ 2095500 w 4427220"/>
              <a:gd name="connsiteY1" fmla="*/ 640080 h 652156"/>
              <a:gd name="connsiteX2" fmla="*/ 0 w 4427220"/>
              <a:gd name="connsiteY2" fmla="*/ 373380 h 652156"/>
            </a:gdLst>
            <a:ahLst/>
            <a:cxnLst>
              <a:cxn ang="0">
                <a:pos x="connsiteX0" y="connsiteY0"/>
              </a:cxn>
              <a:cxn ang="0">
                <a:pos x="connsiteX1" y="connsiteY1"/>
              </a:cxn>
              <a:cxn ang="0">
                <a:pos x="connsiteX2" y="connsiteY2"/>
              </a:cxn>
            </a:cxnLst>
            <a:rect l="l" t="t" r="r" b="b"/>
            <a:pathLst>
              <a:path w="4427220" h="652156">
                <a:moveTo>
                  <a:pt x="4427220" y="0"/>
                </a:moveTo>
                <a:cubicBezTo>
                  <a:pt x="3630295" y="288925"/>
                  <a:pt x="2833370" y="577850"/>
                  <a:pt x="2095500" y="640080"/>
                </a:cubicBezTo>
                <a:cubicBezTo>
                  <a:pt x="1357630" y="702310"/>
                  <a:pt x="563880" y="510540"/>
                  <a:pt x="0" y="373380"/>
                </a:cubicBez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022C658C-2DE6-46C4-B527-F635F26818EF}"/>
              </a:ext>
            </a:extLst>
          </p:cNvPr>
          <p:cNvSpPr/>
          <p:nvPr/>
        </p:nvSpPr>
        <p:spPr>
          <a:xfrm rot="17138166">
            <a:off x="3409595" y="2975742"/>
            <a:ext cx="78866" cy="17910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97B1D40E-7CD2-4F89-BFB8-5B1E24A1C8B4}"/>
              </a:ext>
            </a:extLst>
          </p:cNvPr>
          <p:cNvPicPr>
            <a:picLocks noChangeAspect="1"/>
          </p:cNvPicPr>
          <p:nvPr/>
        </p:nvPicPr>
        <p:blipFill>
          <a:blip r:embed="rId5"/>
          <a:stretch>
            <a:fillRect/>
          </a:stretch>
        </p:blipFill>
        <p:spPr>
          <a:xfrm>
            <a:off x="1342996" y="2877693"/>
            <a:ext cx="1070462" cy="323575"/>
          </a:xfrm>
          <a:prstGeom prst="rect">
            <a:avLst/>
          </a:prstGeom>
        </p:spPr>
      </p:pic>
      <p:pic>
        <p:nvPicPr>
          <p:cNvPr id="60" name="Picture 59">
            <a:extLst>
              <a:ext uri="{FF2B5EF4-FFF2-40B4-BE49-F238E27FC236}">
                <a16:creationId xmlns:a16="http://schemas.microsoft.com/office/drawing/2014/main" id="{F27961FF-996E-4DDC-93EE-4DFE605C4CB8}"/>
              </a:ext>
            </a:extLst>
          </p:cNvPr>
          <p:cNvPicPr>
            <a:picLocks noChangeAspect="1"/>
          </p:cNvPicPr>
          <p:nvPr/>
        </p:nvPicPr>
        <p:blipFill>
          <a:blip r:embed="rId5"/>
          <a:stretch>
            <a:fillRect/>
          </a:stretch>
        </p:blipFill>
        <p:spPr>
          <a:xfrm>
            <a:off x="1342996" y="3314657"/>
            <a:ext cx="1070462" cy="323575"/>
          </a:xfrm>
          <a:prstGeom prst="rect">
            <a:avLst/>
          </a:prstGeom>
        </p:spPr>
      </p:pic>
      <p:pic>
        <p:nvPicPr>
          <p:cNvPr id="68" name="Picture 67">
            <a:extLst>
              <a:ext uri="{FF2B5EF4-FFF2-40B4-BE49-F238E27FC236}">
                <a16:creationId xmlns:a16="http://schemas.microsoft.com/office/drawing/2014/main" id="{6BB67A9B-A012-4477-8F3B-5B1EDE2894F4}"/>
              </a:ext>
            </a:extLst>
          </p:cNvPr>
          <p:cNvPicPr>
            <a:picLocks noChangeAspect="1"/>
          </p:cNvPicPr>
          <p:nvPr/>
        </p:nvPicPr>
        <p:blipFill>
          <a:blip r:embed="rId5"/>
          <a:stretch>
            <a:fillRect/>
          </a:stretch>
        </p:blipFill>
        <p:spPr>
          <a:xfrm>
            <a:off x="1342996" y="4076360"/>
            <a:ext cx="1070462" cy="323575"/>
          </a:xfrm>
          <a:prstGeom prst="rect">
            <a:avLst/>
          </a:prstGeom>
        </p:spPr>
      </p:pic>
      <p:sp>
        <p:nvSpPr>
          <p:cNvPr id="21" name="TextBox 20">
            <a:extLst>
              <a:ext uri="{FF2B5EF4-FFF2-40B4-BE49-F238E27FC236}">
                <a16:creationId xmlns:a16="http://schemas.microsoft.com/office/drawing/2014/main" id="{2017A693-33EF-47B3-921C-5754073D95B7}"/>
              </a:ext>
            </a:extLst>
          </p:cNvPr>
          <p:cNvSpPr txBox="1"/>
          <p:nvPr/>
        </p:nvSpPr>
        <p:spPr>
          <a:xfrm>
            <a:off x="2451433" y="2104486"/>
            <a:ext cx="1208985" cy="276999"/>
          </a:xfrm>
          <a:prstGeom prst="rect">
            <a:avLst/>
          </a:prstGeom>
          <a:noFill/>
        </p:spPr>
        <p:txBody>
          <a:bodyPr wrap="none" rtlCol="0">
            <a:spAutoFit/>
          </a:bodyPr>
          <a:lstStyle/>
          <a:p>
            <a:r>
              <a:rPr lang="en-GB" sz="1200" dirty="0">
                <a:latin typeface="Georgia" panose="02040502050405020303" pitchFamily="18" charset="0"/>
              </a:rPr>
              <a:t>Layer 2 species</a:t>
            </a:r>
          </a:p>
        </p:txBody>
      </p:sp>
      <p:sp>
        <p:nvSpPr>
          <p:cNvPr id="75" name="TextBox 74">
            <a:extLst>
              <a:ext uri="{FF2B5EF4-FFF2-40B4-BE49-F238E27FC236}">
                <a16:creationId xmlns:a16="http://schemas.microsoft.com/office/drawing/2014/main" id="{6CDD2F87-6E76-4D8C-B4AA-E5BEED42A174}"/>
              </a:ext>
            </a:extLst>
          </p:cNvPr>
          <p:cNvSpPr txBox="1"/>
          <p:nvPr/>
        </p:nvSpPr>
        <p:spPr>
          <a:xfrm>
            <a:off x="1258316" y="2106219"/>
            <a:ext cx="1188146" cy="276999"/>
          </a:xfrm>
          <a:prstGeom prst="rect">
            <a:avLst/>
          </a:prstGeom>
          <a:noFill/>
        </p:spPr>
        <p:txBody>
          <a:bodyPr wrap="none" rtlCol="0">
            <a:spAutoFit/>
          </a:bodyPr>
          <a:lstStyle/>
          <a:p>
            <a:r>
              <a:rPr lang="en-GB" sz="1200" dirty="0">
                <a:latin typeface="Georgia" panose="02040502050405020303" pitchFamily="18" charset="0"/>
              </a:rPr>
              <a:t>Layer 1 species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215A9A8-B934-4245-90A2-6F995FE0568D}"/>
                  </a:ext>
                </a:extLst>
              </p:cNvPr>
              <p:cNvSpPr txBox="1"/>
              <p:nvPr/>
            </p:nvSpPr>
            <p:spPr>
              <a:xfrm>
                <a:off x="1352713" y="2923173"/>
                <a:ext cx="283347" cy="199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𝑁</m:t>
                              </m:r>
                            </m:e>
                            <m:sub>
                              <m:r>
                                <a:rPr lang="en-GB" sz="1100" b="0" i="1" smtClean="0">
                                  <a:latin typeface="Cambria Math" panose="02040503050406030204" pitchFamily="18" charset="0"/>
                                </a:rPr>
                                <m:t>𝑛</m:t>
                              </m:r>
                            </m:sub>
                          </m:sSub>
                        </m:e>
                        <m:sub>
                          <m:r>
                            <a:rPr lang="en-GB" sz="1100" b="0" i="1" smtClean="0">
                              <a:latin typeface="Cambria Math" panose="02040503050406030204" pitchFamily="18" charset="0"/>
                            </a:rPr>
                            <m:t>𝐵</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22" name="TextBox 21">
                <a:extLst>
                  <a:ext uri="{FF2B5EF4-FFF2-40B4-BE49-F238E27FC236}">
                    <a16:creationId xmlns:a16="http://schemas.microsoft.com/office/drawing/2014/main" id="{5215A9A8-B934-4245-90A2-6F995FE0568D}"/>
                  </a:ext>
                </a:extLst>
              </p:cNvPr>
              <p:cNvSpPr txBox="1">
                <a:spLocks noRot="1" noChangeAspect="1" noMove="1" noResize="1" noEditPoints="1" noAdjustHandles="1" noChangeArrowheads="1" noChangeShapeType="1" noTextEdit="1"/>
              </p:cNvSpPr>
              <p:nvPr/>
            </p:nvSpPr>
            <p:spPr>
              <a:xfrm>
                <a:off x="1352713" y="2923173"/>
                <a:ext cx="283347" cy="199478"/>
              </a:xfrm>
              <a:prstGeom prst="rect">
                <a:avLst/>
              </a:prstGeom>
              <a:blipFill>
                <a:blip r:embed="rId6"/>
                <a:stretch>
                  <a:fillRect l="-10870" t="-3125" r="-4348"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7593958-154A-4898-8D71-8633906C3D4A}"/>
                  </a:ext>
                </a:extLst>
              </p:cNvPr>
              <p:cNvSpPr txBox="1"/>
              <p:nvPr/>
            </p:nvSpPr>
            <p:spPr>
              <a:xfrm>
                <a:off x="1338955" y="3361301"/>
                <a:ext cx="277063" cy="200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𝑁</m:t>
                              </m:r>
                            </m:e>
                            <m:sub>
                              <m:r>
                                <a:rPr lang="en-GB" sz="1100" b="0" i="1" smtClean="0">
                                  <a:latin typeface="Cambria Math" panose="02040503050406030204" pitchFamily="18" charset="0"/>
                                </a:rPr>
                                <m:t>𝑛</m:t>
                              </m:r>
                            </m:sub>
                          </m:sSub>
                        </m:e>
                        <m:sub>
                          <m:r>
                            <a:rPr lang="en-GB" sz="1100" b="0" i="1" smtClean="0">
                              <a:latin typeface="Cambria Math" panose="02040503050406030204" pitchFamily="18" charset="0"/>
                            </a:rPr>
                            <m:t>𝐶</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77" name="TextBox 76">
                <a:extLst>
                  <a:ext uri="{FF2B5EF4-FFF2-40B4-BE49-F238E27FC236}">
                    <a16:creationId xmlns:a16="http://schemas.microsoft.com/office/drawing/2014/main" id="{67593958-154A-4898-8D71-8633906C3D4A}"/>
                  </a:ext>
                </a:extLst>
              </p:cNvPr>
              <p:cNvSpPr txBox="1">
                <a:spLocks noRot="1" noChangeAspect="1" noMove="1" noResize="1" noEditPoints="1" noAdjustHandles="1" noChangeArrowheads="1" noChangeShapeType="1" noTextEdit="1"/>
              </p:cNvSpPr>
              <p:nvPr/>
            </p:nvSpPr>
            <p:spPr>
              <a:xfrm>
                <a:off x="1338955" y="3361301"/>
                <a:ext cx="277063" cy="200568"/>
              </a:xfrm>
              <a:prstGeom prst="rect">
                <a:avLst/>
              </a:prstGeom>
              <a:blipFill>
                <a:blip r:embed="rId7"/>
                <a:stretch>
                  <a:fillRect l="-11111" r="-2222"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13D498F-B89D-47EB-BC22-137CEF97BD0B}"/>
                  </a:ext>
                </a:extLst>
              </p:cNvPr>
              <p:cNvSpPr txBox="1"/>
              <p:nvPr/>
            </p:nvSpPr>
            <p:spPr>
              <a:xfrm>
                <a:off x="1335189" y="4130441"/>
                <a:ext cx="276422" cy="199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sSub>
                            <m:sSubPr>
                              <m:ctrlPr>
                                <a:rPr lang="en-GB" sz="1100" i="1" smtClean="0">
                                  <a:latin typeface="Cambria Math" panose="02040503050406030204" pitchFamily="18" charset="0"/>
                                </a:rPr>
                              </m:ctrlPr>
                            </m:sSubPr>
                            <m:e>
                              <m:r>
                                <a:rPr lang="en-GB" sz="1100" b="0" i="1" smtClean="0">
                                  <a:latin typeface="Cambria Math" panose="02040503050406030204" pitchFamily="18" charset="0"/>
                                </a:rPr>
                                <m:t>𝑁</m:t>
                              </m:r>
                            </m:e>
                            <m:sub>
                              <m:r>
                                <a:rPr lang="en-GB" sz="1100" b="0" i="1" smtClean="0">
                                  <a:latin typeface="Cambria Math" panose="02040503050406030204" pitchFamily="18" charset="0"/>
                                </a:rPr>
                                <m:t>𝑛</m:t>
                              </m:r>
                            </m:sub>
                          </m:sSub>
                        </m:e>
                        <m:sub>
                          <m:r>
                            <a:rPr lang="en-GB" sz="1100" b="0" i="1" smtClean="0">
                              <a:latin typeface="Cambria Math" panose="02040503050406030204" pitchFamily="18" charset="0"/>
                            </a:rPr>
                            <m:t>𝑍</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78" name="TextBox 77">
                <a:extLst>
                  <a:ext uri="{FF2B5EF4-FFF2-40B4-BE49-F238E27FC236}">
                    <a16:creationId xmlns:a16="http://schemas.microsoft.com/office/drawing/2014/main" id="{B13D498F-B89D-47EB-BC22-137CEF97BD0B}"/>
                  </a:ext>
                </a:extLst>
              </p:cNvPr>
              <p:cNvSpPr txBox="1">
                <a:spLocks noRot="1" noChangeAspect="1" noMove="1" noResize="1" noEditPoints="1" noAdjustHandles="1" noChangeArrowheads="1" noChangeShapeType="1" noTextEdit="1"/>
              </p:cNvSpPr>
              <p:nvPr/>
            </p:nvSpPr>
            <p:spPr>
              <a:xfrm>
                <a:off x="1335189" y="4130441"/>
                <a:ext cx="276422" cy="199478"/>
              </a:xfrm>
              <a:prstGeom prst="rect">
                <a:avLst/>
              </a:prstGeom>
              <a:blipFill>
                <a:blip r:embed="rId8"/>
                <a:stretch>
                  <a:fillRect l="-11111" t="-3125" r="-4444"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5F664EA-DB01-4EFB-8C3B-8D557744E346}"/>
                  </a:ext>
                </a:extLst>
              </p:cNvPr>
              <p:cNvSpPr txBox="1"/>
              <p:nvPr/>
            </p:nvSpPr>
            <p:spPr>
              <a:xfrm>
                <a:off x="1652007" y="2946443"/>
                <a:ext cx="193579" cy="171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𝛽</m:t>
                          </m:r>
                        </m:e>
                        <m:sub>
                          <m:r>
                            <a:rPr lang="en-GB" sz="1100" b="0" i="1" smtClean="0">
                              <a:latin typeface="Cambria Math" panose="02040503050406030204" pitchFamily="18" charset="0"/>
                            </a:rPr>
                            <m:t>𝐵</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79" name="TextBox 78">
                <a:extLst>
                  <a:ext uri="{FF2B5EF4-FFF2-40B4-BE49-F238E27FC236}">
                    <a16:creationId xmlns:a16="http://schemas.microsoft.com/office/drawing/2014/main" id="{C5F664EA-DB01-4EFB-8C3B-8D557744E346}"/>
                  </a:ext>
                </a:extLst>
              </p:cNvPr>
              <p:cNvSpPr txBox="1">
                <a:spLocks noRot="1" noChangeAspect="1" noMove="1" noResize="1" noEditPoints="1" noAdjustHandles="1" noChangeArrowheads="1" noChangeShapeType="1" noTextEdit="1"/>
              </p:cNvSpPr>
              <p:nvPr/>
            </p:nvSpPr>
            <p:spPr>
              <a:xfrm>
                <a:off x="1652007" y="2946443"/>
                <a:ext cx="193579" cy="171265"/>
              </a:xfrm>
              <a:prstGeom prst="rect">
                <a:avLst/>
              </a:prstGeom>
              <a:blipFill>
                <a:blip r:embed="rId9"/>
                <a:stretch>
                  <a:fillRect l="-25000" r="-6250" b="-39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7596EBD-9394-490D-8EC5-01C4F17D9770}"/>
                  </a:ext>
                </a:extLst>
              </p:cNvPr>
              <p:cNvSpPr txBox="1"/>
              <p:nvPr/>
            </p:nvSpPr>
            <p:spPr>
              <a:xfrm>
                <a:off x="1655727" y="3378948"/>
                <a:ext cx="189859" cy="173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𝛽</m:t>
                          </m:r>
                        </m:e>
                        <m:sub>
                          <m:r>
                            <a:rPr lang="en-GB" sz="1100" b="0" i="1" smtClean="0">
                              <a:latin typeface="Cambria Math" panose="02040503050406030204" pitchFamily="18" charset="0"/>
                            </a:rPr>
                            <m:t>𝐶</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80" name="TextBox 79">
                <a:extLst>
                  <a:ext uri="{FF2B5EF4-FFF2-40B4-BE49-F238E27FC236}">
                    <a16:creationId xmlns:a16="http://schemas.microsoft.com/office/drawing/2014/main" id="{27596EBD-9394-490D-8EC5-01C4F17D9770}"/>
                  </a:ext>
                </a:extLst>
              </p:cNvPr>
              <p:cNvSpPr txBox="1">
                <a:spLocks noRot="1" noChangeAspect="1" noMove="1" noResize="1" noEditPoints="1" noAdjustHandles="1" noChangeArrowheads="1" noChangeShapeType="1" noTextEdit="1"/>
              </p:cNvSpPr>
              <p:nvPr/>
            </p:nvSpPr>
            <p:spPr>
              <a:xfrm>
                <a:off x="1655727" y="3378948"/>
                <a:ext cx="189859" cy="173317"/>
              </a:xfrm>
              <a:prstGeom prst="rect">
                <a:avLst/>
              </a:prstGeom>
              <a:blipFill>
                <a:blip r:embed="rId10"/>
                <a:stretch>
                  <a:fillRect l="-25806" r="-9677" b="-344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9D869C8-1CDB-4532-B049-CD0ADD8B895A}"/>
                  </a:ext>
                </a:extLst>
              </p:cNvPr>
              <p:cNvSpPr txBox="1"/>
              <p:nvPr/>
            </p:nvSpPr>
            <p:spPr>
              <a:xfrm>
                <a:off x="1653866" y="4134991"/>
                <a:ext cx="189859" cy="171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𝛽</m:t>
                          </m:r>
                        </m:e>
                        <m:sub>
                          <m:r>
                            <a:rPr lang="en-GB" sz="1100" b="0" i="1" smtClean="0">
                              <a:latin typeface="Cambria Math" panose="02040503050406030204" pitchFamily="18" charset="0"/>
                            </a:rPr>
                            <m:t>𝑍</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81" name="TextBox 80">
                <a:extLst>
                  <a:ext uri="{FF2B5EF4-FFF2-40B4-BE49-F238E27FC236}">
                    <a16:creationId xmlns:a16="http://schemas.microsoft.com/office/drawing/2014/main" id="{29D869C8-1CDB-4532-B049-CD0ADD8B895A}"/>
                  </a:ext>
                </a:extLst>
              </p:cNvPr>
              <p:cNvSpPr txBox="1">
                <a:spLocks noRot="1" noChangeAspect="1" noMove="1" noResize="1" noEditPoints="1" noAdjustHandles="1" noChangeArrowheads="1" noChangeShapeType="1" noTextEdit="1"/>
              </p:cNvSpPr>
              <p:nvPr/>
            </p:nvSpPr>
            <p:spPr>
              <a:xfrm>
                <a:off x="1653866" y="4134991"/>
                <a:ext cx="189859" cy="171265"/>
              </a:xfrm>
              <a:prstGeom prst="rect">
                <a:avLst/>
              </a:prstGeom>
              <a:blipFill>
                <a:blip r:embed="rId11"/>
                <a:stretch>
                  <a:fillRect l="-25806" r="-9677" b="-39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6D16DD4-017B-4088-8A87-FA61EFA922CC}"/>
                  </a:ext>
                </a:extLst>
              </p:cNvPr>
              <p:cNvSpPr txBox="1"/>
              <p:nvPr/>
            </p:nvSpPr>
            <p:spPr>
              <a:xfrm>
                <a:off x="1916261" y="3380329"/>
                <a:ext cx="185051" cy="173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𝜆</m:t>
                          </m:r>
                        </m:e>
                        <m:sub>
                          <m:r>
                            <a:rPr lang="en-GB" sz="1100" b="0" i="1" smtClean="0">
                              <a:latin typeface="Cambria Math" panose="02040503050406030204" pitchFamily="18" charset="0"/>
                            </a:rPr>
                            <m:t>𝐶</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82" name="TextBox 81">
                <a:extLst>
                  <a:ext uri="{FF2B5EF4-FFF2-40B4-BE49-F238E27FC236}">
                    <a16:creationId xmlns:a16="http://schemas.microsoft.com/office/drawing/2014/main" id="{F6D16DD4-017B-4088-8A87-FA61EFA922CC}"/>
                  </a:ext>
                </a:extLst>
              </p:cNvPr>
              <p:cNvSpPr txBox="1">
                <a:spLocks noRot="1" noChangeAspect="1" noMove="1" noResize="1" noEditPoints="1" noAdjustHandles="1" noChangeArrowheads="1" noChangeShapeType="1" noTextEdit="1"/>
              </p:cNvSpPr>
              <p:nvPr/>
            </p:nvSpPr>
            <p:spPr>
              <a:xfrm>
                <a:off x="1916261" y="3380329"/>
                <a:ext cx="185051" cy="173317"/>
              </a:xfrm>
              <a:prstGeom prst="rect">
                <a:avLst/>
              </a:prstGeom>
              <a:blipFill>
                <a:blip r:embed="rId12"/>
                <a:stretch>
                  <a:fillRect l="-16129" t="-3571"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AE58660-F696-4C70-8B5C-4DDF3F5463BE}"/>
                  </a:ext>
                </a:extLst>
              </p:cNvPr>
              <p:cNvSpPr txBox="1"/>
              <p:nvPr/>
            </p:nvSpPr>
            <p:spPr>
              <a:xfrm>
                <a:off x="1929410" y="2937279"/>
                <a:ext cx="191334" cy="171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𝜆</m:t>
                          </m:r>
                        </m:e>
                        <m:sub>
                          <m:r>
                            <a:rPr lang="en-GB" sz="1100" b="0" i="1" smtClean="0">
                              <a:latin typeface="Cambria Math" panose="02040503050406030204" pitchFamily="18" charset="0"/>
                            </a:rPr>
                            <m:t>𝐵</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83" name="TextBox 82">
                <a:extLst>
                  <a:ext uri="{FF2B5EF4-FFF2-40B4-BE49-F238E27FC236}">
                    <a16:creationId xmlns:a16="http://schemas.microsoft.com/office/drawing/2014/main" id="{AAE58660-F696-4C70-8B5C-4DDF3F5463BE}"/>
                  </a:ext>
                </a:extLst>
              </p:cNvPr>
              <p:cNvSpPr txBox="1">
                <a:spLocks noRot="1" noChangeAspect="1" noMove="1" noResize="1" noEditPoints="1" noAdjustHandles="1" noChangeArrowheads="1" noChangeShapeType="1" noTextEdit="1"/>
              </p:cNvSpPr>
              <p:nvPr/>
            </p:nvSpPr>
            <p:spPr>
              <a:xfrm>
                <a:off x="1929410" y="2937279"/>
                <a:ext cx="191334" cy="171265"/>
              </a:xfrm>
              <a:prstGeom prst="rect">
                <a:avLst/>
              </a:prstGeom>
              <a:blipFill>
                <a:blip r:embed="rId13"/>
                <a:stretch>
                  <a:fillRect l="-19355" r="-6452"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4EC4FE4-4BE6-4866-BF2F-14EED62C3A18}"/>
                  </a:ext>
                </a:extLst>
              </p:cNvPr>
              <p:cNvSpPr txBox="1"/>
              <p:nvPr/>
            </p:nvSpPr>
            <p:spPr>
              <a:xfrm>
                <a:off x="1929410" y="4122536"/>
                <a:ext cx="184409" cy="171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sz="1100" i="1" smtClean="0">
                              <a:latin typeface="Cambria Math" panose="02040503050406030204" pitchFamily="18" charset="0"/>
                            </a:rPr>
                          </m:ctrlPr>
                        </m:sSubSupPr>
                        <m:e>
                          <m:r>
                            <a:rPr lang="en-GB" sz="1100" i="1" smtClean="0">
                              <a:latin typeface="Cambria Math" panose="02040503050406030204" pitchFamily="18" charset="0"/>
                              <a:ea typeface="Cambria Math" panose="02040503050406030204" pitchFamily="18" charset="0"/>
                            </a:rPr>
                            <m:t>𝜆</m:t>
                          </m:r>
                        </m:e>
                        <m:sub>
                          <m:r>
                            <a:rPr lang="en-GB" sz="1100" b="0" i="1" smtClean="0">
                              <a:latin typeface="Cambria Math" panose="02040503050406030204" pitchFamily="18" charset="0"/>
                            </a:rPr>
                            <m:t>𝑍</m:t>
                          </m:r>
                        </m:sub>
                        <m:sup>
                          <m:r>
                            <a:rPr lang="en-GB" sz="1100" b="0" i="1" smtClean="0">
                              <a:latin typeface="Cambria Math" panose="02040503050406030204" pitchFamily="18" charset="0"/>
                            </a:rPr>
                            <m:t>1</m:t>
                          </m:r>
                        </m:sup>
                      </m:sSubSup>
                    </m:oMath>
                  </m:oMathPara>
                </a14:m>
                <a:endParaRPr lang="en-GB" sz="1100" dirty="0"/>
              </a:p>
            </p:txBody>
          </p:sp>
        </mc:Choice>
        <mc:Fallback xmlns="">
          <p:sp>
            <p:nvSpPr>
              <p:cNvPr id="84" name="TextBox 83">
                <a:extLst>
                  <a:ext uri="{FF2B5EF4-FFF2-40B4-BE49-F238E27FC236}">
                    <a16:creationId xmlns:a16="http://schemas.microsoft.com/office/drawing/2014/main" id="{84EC4FE4-4BE6-4866-BF2F-14EED62C3A18}"/>
                  </a:ext>
                </a:extLst>
              </p:cNvPr>
              <p:cNvSpPr txBox="1">
                <a:spLocks noRot="1" noChangeAspect="1" noMove="1" noResize="1" noEditPoints="1" noAdjustHandles="1" noChangeArrowheads="1" noChangeShapeType="1" noTextEdit="1"/>
              </p:cNvSpPr>
              <p:nvPr/>
            </p:nvSpPr>
            <p:spPr>
              <a:xfrm>
                <a:off x="1929410" y="4122536"/>
                <a:ext cx="184409" cy="171265"/>
              </a:xfrm>
              <a:prstGeom prst="rect">
                <a:avLst/>
              </a:prstGeom>
              <a:blipFill>
                <a:blip r:embed="rId14"/>
                <a:stretch>
                  <a:fillRect l="-20000" r="-6667" b="-25000"/>
                </a:stretch>
              </a:blipFill>
            </p:spPr>
            <p:txBody>
              <a:bodyPr/>
              <a:lstStyle/>
              <a:p>
                <a:r>
                  <a:rPr lang="en-GB">
                    <a:noFill/>
                  </a:rPr>
                  <a:t> </a:t>
                </a:r>
              </a:p>
            </p:txBody>
          </p:sp>
        </mc:Fallback>
      </mc:AlternateContent>
      <p:pic>
        <p:nvPicPr>
          <p:cNvPr id="24" name="Picture 23">
            <a:extLst>
              <a:ext uri="{FF2B5EF4-FFF2-40B4-BE49-F238E27FC236}">
                <a16:creationId xmlns:a16="http://schemas.microsoft.com/office/drawing/2014/main" id="{B34526B6-AC35-415F-995B-1EDB4F783C29}"/>
              </a:ext>
            </a:extLst>
          </p:cNvPr>
          <p:cNvPicPr>
            <a:picLocks noChangeAspect="1"/>
          </p:cNvPicPr>
          <p:nvPr/>
        </p:nvPicPr>
        <p:blipFill>
          <a:blip r:embed="rId15"/>
          <a:stretch>
            <a:fillRect/>
          </a:stretch>
        </p:blipFill>
        <p:spPr>
          <a:xfrm>
            <a:off x="5653869" y="2439268"/>
            <a:ext cx="1079028" cy="325755"/>
          </a:xfrm>
          <a:prstGeom prst="rect">
            <a:avLst/>
          </a:prstGeom>
        </p:spPr>
      </p:pic>
      <p:sp>
        <p:nvSpPr>
          <p:cNvPr id="54" name="Freeform: Shape 53">
            <a:extLst>
              <a:ext uri="{FF2B5EF4-FFF2-40B4-BE49-F238E27FC236}">
                <a16:creationId xmlns:a16="http://schemas.microsoft.com/office/drawing/2014/main" id="{8D575268-8021-446A-9862-ECF77BB5DF4D}"/>
              </a:ext>
            </a:extLst>
          </p:cNvPr>
          <p:cNvSpPr/>
          <p:nvPr/>
        </p:nvSpPr>
        <p:spPr>
          <a:xfrm>
            <a:off x="2257327" y="2142721"/>
            <a:ext cx="4520545" cy="443232"/>
          </a:xfrm>
          <a:custGeom>
            <a:avLst/>
            <a:gdLst>
              <a:gd name="connsiteX0" fmla="*/ 5175315 w 5175315"/>
              <a:gd name="connsiteY0" fmla="*/ 443232 h 443232"/>
              <a:gd name="connsiteX1" fmla="*/ 2648932 w 5175315"/>
              <a:gd name="connsiteY1" fmla="*/ 172 h 443232"/>
              <a:gd name="connsiteX2" fmla="*/ 0 w 5175315"/>
              <a:gd name="connsiteY2" fmla="*/ 396098 h 443232"/>
            </a:gdLst>
            <a:ahLst/>
            <a:cxnLst>
              <a:cxn ang="0">
                <a:pos x="connsiteX0" y="connsiteY0"/>
              </a:cxn>
              <a:cxn ang="0">
                <a:pos x="connsiteX1" y="connsiteY1"/>
              </a:cxn>
              <a:cxn ang="0">
                <a:pos x="connsiteX2" y="connsiteY2"/>
              </a:cxn>
            </a:cxnLst>
            <a:rect l="l" t="t" r="r" b="b"/>
            <a:pathLst>
              <a:path w="5175315" h="443232">
                <a:moveTo>
                  <a:pt x="5175315" y="443232"/>
                </a:moveTo>
                <a:cubicBezTo>
                  <a:pt x="4343399" y="225630"/>
                  <a:pt x="3511484" y="8028"/>
                  <a:pt x="2648932" y="172"/>
                </a:cubicBezTo>
                <a:cubicBezTo>
                  <a:pt x="1786380" y="-7684"/>
                  <a:pt x="406924" y="254696"/>
                  <a:pt x="0" y="396098"/>
                </a:cubicBez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6143095B-14F9-46C3-B825-C3EDF91C0D41}"/>
              </a:ext>
            </a:extLst>
          </p:cNvPr>
          <p:cNvSpPr/>
          <p:nvPr/>
        </p:nvSpPr>
        <p:spPr>
          <a:xfrm rot="15100111">
            <a:off x="2232130" y="2437879"/>
            <a:ext cx="78866" cy="17910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F11C3DF5-D0DE-4450-B64D-09FCD43A0FD2}"/>
              </a:ext>
            </a:extLst>
          </p:cNvPr>
          <p:cNvSpPr txBox="1"/>
          <p:nvPr/>
        </p:nvSpPr>
        <p:spPr>
          <a:xfrm>
            <a:off x="497803" y="4450302"/>
            <a:ext cx="415498" cy="369332"/>
          </a:xfrm>
          <a:prstGeom prst="rect">
            <a:avLst/>
          </a:prstGeom>
          <a:noFill/>
        </p:spPr>
        <p:txBody>
          <a:bodyPr wrap="none" rtlCol="0">
            <a:spAutoFit/>
          </a:bodyPr>
          <a:lstStyle/>
          <a:p>
            <a:r>
              <a:rPr lang="en-GB" dirty="0"/>
              <a:t>…</a:t>
            </a:r>
          </a:p>
        </p:txBody>
      </p:sp>
      <p:pic>
        <p:nvPicPr>
          <p:cNvPr id="47" name="Picture 46">
            <a:extLst>
              <a:ext uri="{FF2B5EF4-FFF2-40B4-BE49-F238E27FC236}">
                <a16:creationId xmlns:a16="http://schemas.microsoft.com/office/drawing/2014/main" id="{13E0516D-2E6C-47FD-ABEC-881E91BCF1A2}"/>
              </a:ext>
            </a:extLst>
          </p:cNvPr>
          <p:cNvPicPr>
            <a:picLocks noChangeAspect="1"/>
          </p:cNvPicPr>
          <p:nvPr/>
        </p:nvPicPr>
        <p:blipFill>
          <a:blip r:embed="rId16"/>
          <a:stretch>
            <a:fillRect/>
          </a:stretch>
        </p:blipFill>
        <p:spPr>
          <a:xfrm>
            <a:off x="463041" y="2417344"/>
            <a:ext cx="485023" cy="1005535"/>
          </a:xfrm>
          <a:prstGeom prst="rect">
            <a:avLst/>
          </a:prstGeom>
        </p:spPr>
      </p:pic>
      <p:pic>
        <p:nvPicPr>
          <p:cNvPr id="48" name="Picture 47">
            <a:extLst>
              <a:ext uri="{FF2B5EF4-FFF2-40B4-BE49-F238E27FC236}">
                <a16:creationId xmlns:a16="http://schemas.microsoft.com/office/drawing/2014/main" id="{AA437334-B594-4DD9-9D95-E213830CE304}"/>
              </a:ext>
            </a:extLst>
          </p:cNvPr>
          <p:cNvPicPr>
            <a:picLocks noChangeAspect="1"/>
          </p:cNvPicPr>
          <p:nvPr/>
        </p:nvPicPr>
        <p:blipFill>
          <a:blip r:embed="rId17"/>
          <a:stretch>
            <a:fillRect/>
          </a:stretch>
        </p:blipFill>
        <p:spPr>
          <a:xfrm>
            <a:off x="461427" y="3561870"/>
            <a:ext cx="490797" cy="1005536"/>
          </a:xfrm>
          <a:prstGeom prst="rect">
            <a:avLst/>
          </a:prstGeom>
        </p:spPr>
      </p:pic>
      <p:sp>
        <p:nvSpPr>
          <p:cNvPr id="50" name="TextBox 49">
            <a:extLst>
              <a:ext uri="{FF2B5EF4-FFF2-40B4-BE49-F238E27FC236}">
                <a16:creationId xmlns:a16="http://schemas.microsoft.com/office/drawing/2014/main" id="{241F6782-7AA5-4C74-AFB4-5BACC5874143}"/>
              </a:ext>
            </a:extLst>
          </p:cNvPr>
          <p:cNvSpPr txBox="1"/>
          <p:nvPr/>
        </p:nvSpPr>
        <p:spPr>
          <a:xfrm>
            <a:off x="3802655" y="3917655"/>
            <a:ext cx="415498" cy="369332"/>
          </a:xfrm>
          <a:prstGeom prst="rect">
            <a:avLst/>
          </a:prstGeom>
          <a:noFill/>
        </p:spPr>
        <p:txBody>
          <a:bodyPr wrap="square" rtlCol="0">
            <a:spAutoFit/>
          </a:bodyPr>
          <a:lstStyle/>
          <a:p>
            <a:r>
              <a:rPr lang="en-GB" dirty="0"/>
              <a:t>…</a:t>
            </a:r>
          </a:p>
        </p:txBody>
      </p:sp>
      <p:pic>
        <p:nvPicPr>
          <p:cNvPr id="51" name="Picture 50">
            <a:extLst>
              <a:ext uri="{FF2B5EF4-FFF2-40B4-BE49-F238E27FC236}">
                <a16:creationId xmlns:a16="http://schemas.microsoft.com/office/drawing/2014/main" id="{6D7DB474-F5B4-4A1E-A07D-C00EB84A81AB}"/>
              </a:ext>
            </a:extLst>
          </p:cNvPr>
          <p:cNvPicPr>
            <a:picLocks noChangeAspect="1"/>
          </p:cNvPicPr>
          <p:nvPr/>
        </p:nvPicPr>
        <p:blipFill>
          <a:blip r:embed="rId18"/>
          <a:stretch>
            <a:fillRect/>
          </a:stretch>
        </p:blipFill>
        <p:spPr>
          <a:xfrm>
            <a:off x="3766878" y="2730260"/>
            <a:ext cx="374860" cy="545849"/>
          </a:xfrm>
          <a:prstGeom prst="rect">
            <a:avLst/>
          </a:prstGeom>
        </p:spPr>
      </p:pic>
      <p:pic>
        <p:nvPicPr>
          <p:cNvPr id="52" name="Picture 51">
            <a:extLst>
              <a:ext uri="{FF2B5EF4-FFF2-40B4-BE49-F238E27FC236}">
                <a16:creationId xmlns:a16="http://schemas.microsoft.com/office/drawing/2014/main" id="{02AAFE44-1E3C-4BFD-A335-93B9FBC0FE9F}"/>
              </a:ext>
            </a:extLst>
          </p:cNvPr>
          <p:cNvPicPr>
            <a:picLocks noChangeAspect="1"/>
          </p:cNvPicPr>
          <p:nvPr/>
        </p:nvPicPr>
        <p:blipFill>
          <a:blip r:embed="rId19"/>
          <a:stretch>
            <a:fillRect/>
          </a:stretch>
        </p:blipFill>
        <p:spPr>
          <a:xfrm>
            <a:off x="3781903" y="3520887"/>
            <a:ext cx="410415" cy="597622"/>
          </a:xfrm>
          <a:prstGeom prst="rect">
            <a:avLst/>
          </a:prstGeom>
        </p:spPr>
      </p:pic>
      <p:pic>
        <p:nvPicPr>
          <p:cNvPr id="53" name="Picture 52">
            <a:extLst>
              <a:ext uri="{FF2B5EF4-FFF2-40B4-BE49-F238E27FC236}">
                <a16:creationId xmlns:a16="http://schemas.microsoft.com/office/drawing/2014/main" id="{561B0B3D-D729-42BE-B77E-34AABC3929CF}"/>
              </a:ext>
            </a:extLst>
          </p:cNvPr>
          <p:cNvPicPr>
            <a:picLocks noChangeAspect="1"/>
          </p:cNvPicPr>
          <p:nvPr/>
        </p:nvPicPr>
        <p:blipFill>
          <a:blip r:embed="rId20"/>
          <a:stretch>
            <a:fillRect/>
          </a:stretch>
        </p:blipFill>
        <p:spPr>
          <a:xfrm>
            <a:off x="8050625" y="2294286"/>
            <a:ext cx="686815" cy="652157"/>
          </a:xfrm>
          <a:prstGeom prst="rect">
            <a:avLst/>
          </a:prstGeom>
        </p:spPr>
      </p:pic>
      <p:pic>
        <p:nvPicPr>
          <p:cNvPr id="55" name="Picture 54">
            <a:extLst>
              <a:ext uri="{FF2B5EF4-FFF2-40B4-BE49-F238E27FC236}">
                <a16:creationId xmlns:a16="http://schemas.microsoft.com/office/drawing/2014/main" id="{6CA82BDC-2A32-4ACE-BC07-2F6C2F61CFF0}"/>
              </a:ext>
            </a:extLst>
          </p:cNvPr>
          <p:cNvPicPr>
            <a:picLocks noChangeAspect="1"/>
          </p:cNvPicPr>
          <p:nvPr/>
        </p:nvPicPr>
        <p:blipFill>
          <a:blip r:embed="rId20"/>
          <a:stretch>
            <a:fillRect/>
          </a:stretch>
        </p:blipFill>
        <p:spPr>
          <a:xfrm>
            <a:off x="8050625" y="3003184"/>
            <a:ext cx="686816" cy="652157"/>
          </a:xfrm>
          <a:prstGeom prst="rect">
            <a:avLst/>
          </a:prstGeom>
        </p:spPr>
      </p:pic>
      <p:sp>
        <p:nvSpPr>
          <p:cNvPr id="56" name="TextBox 55">
            <a:extLst>
              <a:ext uri="{FF2B5EF4-FFF2-40B4-BE49-F238E27FC236}">
                <a16:creationId xmlns:a16="http://schemas.microsoft.com/office/drawing/2014/main" id="{18960E41-154C-44B3-BACD-43F94176A8B2}"/>
              </a:ext>
            </a:extLst>
          </p:cNvPr>
          <p:cNvSpPr txBox="1"/>
          <p:nvPr/>
        </p:nvSpPr>
        <p:spPr>
          <a:xfrm>
            <a:off x="8186283" y="3638232"/>
            <a:ext cx="415498" cy="369332"/>
          </a:xfrm>
          <a:prstGeom prst="rect">
            <a:avLst/>
          </a:prstGeom>
          <a:noFill/>
        </p:spPr>
        <p:txBody>
          <a:bodyPr wrap="none" rtlCol="0">
            <a:spAutoFit/>
          </a:bodyPr>
          <a:lstStyle/>
          <a:p>
            <a:r>
              <a:rPr lang="en-GB" dirty="0"/>
              <a:t>…</a:t>
            </a:r>
          </a:p>
        </p:txBody>
      </p:sp>
    </p:spTree>
    <p:extLst>
      <p:ext uri="{BB962C8B-B14F-4D97-AF65-F5344CB8AC3E}">
        <p14:creationId xmlns:p14="http://schemas.microsoft.com/office/powerpoint/2010/main" val="421769170"/>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0</TotalTime>
  <Words>1552</Words>
  <Application>Microsoft Office PowerPoint</Application>
  <PresentationFormat>On-screen Show (4:3)</PresentationFormat>
  <Paragraphs>205</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Cambria Math</vt:lpstr>
      <vt:lpstr>Georgia</vt:lpstr>
      <vt:lpstr>Matura MT Script Capitals</vt:lpstr>
      <vt:lpstr>Times New Roman</vt:lpstr>
      <vt:lpstr>Wingdings</vt:lpstr>
      <vt:lpstr>POLI</vt:lpstr>
      <vt:lpstr>Titolo presentazione sottotitolo</vt:lpstr>
      <vt:lpstr>What is the problem?</vt:lpstr>
      <vt:lpstr>Possible solutions: Traditional methods</vt:lpstr>
      <vt:lpstr>Investigated solution</vt:lpstr>
      <vt:lpstr>Investigated solution</vt:lpstr>
      <vt:lpstr>Investigated solution</vt:lpstr>
      <vt:lpstr>Investigated Solution</vt:lpstr>
      <vt:lpstr>Problem: Architecture and Hyperparameters Setting Possible solutions</vt:lpstr>
      <vt:lpstr>Proposed method: A Cooperative Coevolutionary Approach</vt:lpstr>
      <vt:lpstr>Proposed method: A Cooperative Coevolutionary Approach</vt:lpstr>
      <vt:lpstr>Case study: Aramis Dataset</vt:lpstr>
      <vt:lpstr>Method:</vt:lpstr>
      <vt:lpstr>Results</vt:lpstr>
      <vt:lpstr>Results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Ali Eftekhari Milani</cp:lastModifiedBy>
  <cp:revision>26</cp:revision>
  <dcterms:created xsi:type="dcterms:W3CDTF">2015-05-26T12:27:57Z</dcterms:created>
  <dcterms:modified xsi:type="dcterms:W3CDTF">2020-12-04T15:08:21Z</dcterms:modified>
</cp:coreProperties>
</file>